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1"/>
  </p:notesMasterIdLst>
  <p:sldIdLst>
    <p:sldId id="257" r:id="rId2"/>
    <p:sldId id="258" r:id="rId3"/>
    <p:sldId id="323" r:id="rId4"/>
    <p:sldId id="322" r:id="rId5"/>
    <p:sldId id="316" r:id="rId6"/>
    <p:sldId id="338" r:id="rId7"/>
    <p:sldId id="339" r:id="rId8"/>
    <p:sldId id="342" r:id="rId9"/>
    <p:sldId id="343" r:id="rId10"/>
    <p:sldId id="341" r:id="rId11"/>
    <p:sldId id="344" r:id="rId12"/>
    <p:sldId id="345" r:id="rId13"/>
    <p:sldId id="346" r:id="rId14"/>
    <p:sldId id="347" r:id="rId15"/>
    <p:sldId id="349" r:id="rId16"/>
    <p:sldId id="348" r:id="rId17"/>
    <p:sldId id="350" r:id="rId18"/>
    <p:sldId id="351" r:id="rId19"/>
    <p:sldId id="353" r:id="rId20"/>
    <p:sldId id="352" r:id="rId21"/>
    <p:sldId id="354" r:id="rId22"/>
    <p:sldId id="355" r:id="rId23"/>
    <p:sldId id="356" r:id="rId24"/>
    <p:sldId id="357" r:id="rId25"/>
    <p:sldId id="315" r:id="rId26"/>
    <p:sldId id="270" r:id="rId27"/>
    <p:sldId id="324" r:id="rId28"/>
    <p:sldId id="325" r:id="rId29"/>
    <p:sldId id="337" r:id="rId30"/>
  </p:sldIdLst>
  <p:sldSz cx="12192000" cy="6858000"/>
  <p:notesSz cx="6858000" cy="9144000"/>
  <p:defaultText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62F"/>
    <a:srgbClr val="003366"/>
    <a:srgbClr val="333333"/>
    <a:srgbClr val="252526"/>
    <a:srgbClr val="1D1E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88"/>
    <p:restoredTop sz="76615"/>
  </p:normalViewPr>
  <p:slideViewPr>
    <p:cSldViewPr snapToGrid="0">
      <p:cViewPr varScale="1">
        <p:scale>
          <a:sx n="80" d="100"/>
          <a:sy n="80" d="100"/>
        </p:scale>
        <p:origin x="9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4D861-0935-A24D-9569-4897126776B1}" type="datetimeFigureOut">
              <a:rPr lang="en-GB" smtClean="0"/>
              <a:t>12/04/2024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F803C-AAC1-E74E-BEF1-1BEB3F75382B}" type="slidenum">
              <a:rPr lang="en-GB" smtClean="0"/>
              <a:t>‹#›</a:t>
            </a:fld>
            <a:endParaRPr lang="en-GB"/>
          </a:p>
        </p:txBody>
      </p:sp>
    </p:spTree>
    <p:extLst>
      <p:ext uri="{BB962C8B-B14F-4D97-AF65-F5344CB8AC3E}">
        <p14:creationId xmlns:p14="http://schemas.microsoft.com/office/powerpoint/2010/main" val="3867509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0</a:t>
            </a:fld>
            <a:endParaRPr lang="en-GB"/>
          </a:p>
        </p:txBody>
      </p:sp>
    </p:spTree>
    <p:extLst>
      <p:ext uri="{BB962C8B-B14F-4D97-AF65-F5344CB8AC3E}">
        <p14:creationId xmlns:p14="http://schemas.microsoft.com/office/powerpoint/2010/main" val="78662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ECECEC"/>
                </a:solidFill>
                <a:effectLst/>
                <a:highlight>
                  <a:srgbClr val="212121"/>
                </a:highlight>
                <a:latin typeface="Söhne"/>
              </a:rPr>
              <a:t>"Imagine you have a bank account and a mobile banking app. With data binding, it's like the app and your bank account are connected in real-time. When you make a deposit or withdrawal on your app, your bank account balance updates automatically without you having to check separately. Similarly, if you deposit money at the bank, your app instantly reflects the new balance. Data binding creates this seamless connection between the app and your account, ensuring they're always in sync, which makes managing your finances easier and more efficient."</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9</a:t>
            </a:fld>
            <a:endParaRPr lang="en-GB"/>
          </a:p>
        </p:txBody>
      </p:sp>
    </p:spTree>
    <p:extLst>
      <p:ext uri="{BB962C8B-B14F-4D97-AF65-F5344CB8AC3E}">
        <p14:creationId xmlns:p14="http://schemas.microsoft.com/office/powerpoint/2010/main" val="2368375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ECECEC"/>
                </a:solidFill>
                <a:effectLst/>
                <a:highlight>
                  <a:srgbClr val="212121"/>
                </a:highlight>
                <a:latin typeface="Söhne"/>
              </a:rPr>
              <a:t>"Imagine you have a bank account and a mobile banking app. With data binding, it's like the app and your bank account are connected in real-time. When you make a deposit or withdrawal on your app, your bank account balance updates automatically without you having to check separately. Similarly, if you deposit money at the bank, your app instantly reflects the new balance. Data binding creates this seamless connection between the app and your account, ensuring they're always in sync, which makes managing your finances easier and more efficient."</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10</a:t>
            </a:fld>
            <a:endParaRPr lang="en-GB"/>
          </a:p>
        </p:txBody>
      </p:sp>
    </p:spTree>
    <p:extLst>
      <p:ext uri="{BB962C8B-B14F-4D97-AF65-F5344CB8AC3E}">
        <p14:creationId xmlns:p14="http://schemas.microsoft.com/office/powerpoint/2010/main" val="22810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Nyáklap</a:t>
            </a:r>
            <a:r>
              <a:rPr lang="en-GB" dirty="0"/>
              <a:t> + Elem</a:t>
            </a:r>
          </a:p>
          <a:p>
            <a:r>
              <a:rPr lang="en-GB" dirty="0"/>
              <a:t>1 Flip Flop IC</a:t>
            </a:r>
          </a:p>
          <a:p>
            <a:r>
              <a:rPr lang="en-GB" dirty="0"/>
              <a:t>1 </a:t>
            </a:r>
            <a:r>
              <a:rPr lang="en-GB" dirty="0" err="1"/>
              <a:t>Dióda</a:t>
            </a:r>
            <a:endParaRPr lang="en-GB" dirty="0"/>
          </a:p>
          <a:p>
            <a:r>
              <a:rPr lang="en-GB" dirty="0"/>
              <a:t>1 </a:t>
            </a:r>
            <a:r>
              <a:rPr lang="en-GB" dirty="0" err="1"/>
              <a:t>Lámpa</a:t>
            </a:r>
            <a:endParaRPr lang="en-GB" dirty="0"/>
          </a:p>
          <a:p>
            <a:r>
              <a:rPr lang="en-GB" dirty="0"/>
              <a:t>1 </a:t>
            </a:r>
            <a:r>
              <a:rPr lang="en-GB" dirty="0" err="1"/>
              <a:t>Gomb</a:t>
            </a:r>
            <a:r>
              <a:rPr lang="en-GB" dirty="0"/>
              <a:t> </a:t>
            </a:r>
            <a:r>
              <a:rPr lang="en-GB" dirty="0" err="1"/>
              <a:t>vagy</a:t>
            </a:r>
            <a:r>
              <a:rPr lang="en-GB" dirty="0"/>
              <a:t> </a:t>
            </a:r>
            <a:r>
              <a:rPr lang="en-GB" dirty="0" err="1"/>
              <a:t>kapcsoló</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11</a:t>
            </a:fld>
            <a:endParaRPr lang="en-GB"/>
          </a:p>
        </p:txBody>
      </p:sp>
    </p:spTree>
    <p:extLst>
      <p:ext uri="{BB962C8B-B14F-4D97-AF65-F5344CB8AC3E}">
        <p14:creationId xmlns:p14="http://schemas.microsoft.com/office/powerpoint/2010/main" val="401226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MODEL</a:t>
            </a:r>
          </a:p>
          <a:p>
            <a:r>
              <a:rPr lang="en-GB" dirty="0">
                <a:solidFill>
                  <a:srgbClr val="000000"/>
                </a:solidFill>
                <a:effectLst/>
                <a:latin typeface="Helvetica" pitchFamily="2" charset="0"/>
              </a:rPr>
              <a:t>A </a:t>
            </a:r>
            <a:r>
              <a:rPr lang="en-GB" dirty="0" err="1">
                <a:solidFill>
                  <a:srgbClr val="000000"/>
                </a:solidFill>
                <a:effectLst/>
                <a:latin typeface="Helvetica" pitchFamily="2" charset="0"/>
              </a:rPr>
              <a:t>modellobjektumok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gyakran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fogadnak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adatbázisból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tárolják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magukban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Termékobjektum</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lekérhet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adatbázisból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dolgozhat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vele</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majd</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módosított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visszaírhatja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Terméktáblába</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SQL </a:t>
            </a:r>
            <a:r>
              <a:rPr lang="en-GB" dirty="0" err="1">
                <a:solidFill>
                  <a:srgbClr val="000000"/>
                </a:solidFill>
                <a:effectLst/>
                <a:latin typeface="Helvetica" pitchFamily="2" charset="0"/>
              </a:rPr>
              <a:t>Szerveren</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Kisebb</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alkalmazások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esetében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inkább</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koncepcionálisak</a:t>
            </a:r>
            <a:r>
              <a:rPr lang="en-GB" dirty="0">
                <a:solidFill>
                  <a:srgbClr val="000000"/>
                </a:solidFill>
                <a:effectLst/>
                <a:latin typeface="Helvetica" pitchFamily="2" charset="0"/>
              </a:rPr>
              <a:t>, mint </a:t>
            </a:r>
            <a:r>
              <a:rPr lang="en-GB" dirty="0" err="1">
                <a:solidFill>
                  <a:srgbClr val="000000"/>
                </a:solidFill>
                <a:effectLst/>
                <a:latin typeface="Helvetica" pitchFamily="2" charset="0"/>
              </a:rPr>
              <a:t>fizikailag</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megvalósítottak</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ha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alkalmazás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kizárólag</a:t>
            </a:r>
            <a:r>
              <a:rPr lang="en-GB" dirty="0">
                <a:solidFill>
                  <a:srgbClr val="000000"/>
                </a:solidFill>
                <a:effectLst/>
                <a:latin typeface="Helvetica" pitchFamily="2" charset="0"/>
              </a:rPr>
              <a:t> </a:t>
            </a:r>
            <a:r>
              <a:rPr lang="en-GB" dirty="0" err="1">
                <a:solidFill>
                  <a:srgbClr val="000000"/>
                </a:solidFill>
                <a:effectLst/>
                <a:latin typeface="Helvetica" pitchFamily="2" charset="0"/>
              </a:rPr>
              <a:t>olvassa</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megjeleníti</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akkor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nincs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konkrétan</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megvalósítva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modellréteg</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hozzá</a:t>
            </a:r>
            <a:r>
              <a:rPr lang="en-GB" dirty="0">
                <a:solidFill>
                  <a:srgbClr val="000000"/>
                </a:solidFill>
                <a:effectLst/>
                <a:latin typeface="Helvetica" pitchFamily="2" charset="0"/>
              </a:rPr>
              <a:t> </a:t>
            </a:r>
            <a:r>
              <a:rPr lang="en-GB" dirty="0" err="1">
                <a:solidFill>
                  <a:srgbClr val="000000"/>
                </a:solidFill>
                <a:effectLst/>
                <a:latin typeface="Helvetica" pitchFamily="2" charset="0"/>
              </a:rPr>
              <a:t>tartozó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osztályszerkezet</a:t>
            </a:r>
            <a:r>
              <a:rPr lang="en-GB" dirty="0">
                <a:solidFill>
                  <a:srgbClr val="000000"/>
                </a:solidFill>
                <a:effectLst/>
                <a:latin typeface="Helvetica" pitchFamily="2" charset="0"/>
              </a:rPr>
              <a:t>. Ebben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esetben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modellréteget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adattoló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objektumok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reprezentálják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CONTROLLER</a:t>
            </a:r>
          </a:p>
          <a:p>
            <a:r>
              <a:rPr lang="en-GB" dirty="0" err="1">
                <a:solidFill>
                  <a:srgbClr val="000000"/>
                </a:solidFill>
                <a:effectLst/>
                <a:latin typeface="Helvetica" pitchFamily="2" charset="0"/>
              </a:rPr>
              <a:t>Egy</a:t>
            </a:r>
            <a:r>
              <a:rPr lang="en-GB" dirty="0">
                <a:solidFill>
                  <a:srgbClr val="000000"/>
                </a:solidFill>
                <a:effectLst/>
                <a:latin typeface="Helvetica" pitchFamily="2" charset="0"/>
              </a:rPr>
              <a:t> MVC-</a:t>
            </a:r>
            <a:r>
              <a:rPr lang="en-GB" dirty="0" err="1">
                <a:solidFill>
                  <a:srgbClr val="000000"/>
                </a:solidFill>
                <a:effectLst/>
                <a:latin typeface="Helvetica" pitchFamily="2" charset="0"/>
              </a:rPr>
              <a:t>alkalmazásban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nézet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információt</a:t>
            </a:r>
            <a:r>
              <a:rPr lang="en-GB" dirty="0">
                <a:solidFill>
                  <a:srgbClr val="000000"/>
                </a:solidFill>
                <a:effectLst/>
                <a:latin typeface="Helvetica" pitchFamily="2" charset="0"/>
              </a:rPr>
              <a:t> </a:t>
            </a:r>
            <a:r>
              <a:rPr lang="en-GB" dirty="0" err="1">
                <a:solidFill>
                  <a:srgbClr val="000000"/>
                </a:solidFill>
                <a:effectLst/>
                <a:latin typeface="Helvetica" pitchFamily="2" charset="0"/>
              </a:rPr>
              <a:t>jelenít</a:t>
            </a:r>
            <a:r>
              <a:rPr lang="en-GB" dirty="0">
                <a:solidFill>
                  <a:srgbClr val="000000"/>
                </a:solidFill>
                <a:effectLst/>
                <a:latin typeface="Helvetica" pitchFamily="2" charset="0"/>
              </a:rPr>
              <a:t> meg; a </a:t>
            </a:r>
            <a:r>
              <a:rPr lang="en-GB" dirty="0" err="1">
                <a:solidFill>
                  <a:srgbClr val="000000"/>
                </a:solidFill>
                <a:effectLst/>
                <a:latin typeface="Helvetica" pitchFamily="2" charset="0"/>
              </a:rPr>
              <a:t>vezérlő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kezeli</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reagálja</a:t>
            </a:r>
            <a:r>
              <a:rPr lang="en-GB" dirty="0">
                <a:solidFill>
                  <a:srgbClr val="000000"/>
                </a:solidFill>
                <a:effectLst/>
                <a:latin typeface="Helvetica" pitchFamily="2" charset="0"/>
              </a:rPr>
              <a:t> le a </a:t>
            </a:r>
            <a:r>
              <a:rPr lang="en-GB" dirty="0" err="1">
                <a:solidFill>
                  <a:srgbClr val="000000"/>
                </a:solidFill>
                <a:effectLst/>
                <a:latin typeface="Helvetica" pitchFamily="2" charset="0"/>
              </a:rPr>
              <a:t>felhasználói</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interakciót</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vezérlő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kezeli</a:t>
            </a:r>
            <a:r>
              <a:rPr lang="en-GB" dirty="0">
                <a:solidFill>
                  <a:srgbClr val="000000"/>
                </a:solidFill>
                <a:effectLst/>
                <a:latin typeface="Helvetica" pitchFamily="2" charset="0"/>
              </a:rPr>
              <a:t> a query </a:t>
            </a:r>
            <a:r>
              <a:rPr lang="en-GB" dirty="0" err="1">
                <a:solidFill>
                  <a:srgbClr val="000000"/>
                </a:solidFill>
                <a:effectLst/>
                <a:latin typeface="Helvetica" pitchFamily="2" charset="0"/>
              </a:rPr>
              <a:t>sztring</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értékeket</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továbbítja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felé</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melyek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megfelelő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adatbázis-lekérdezést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állítják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össze</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átadott</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értékek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alapján</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VIEW</a:t>
            </a:r>
          </a:p>
          <a:p>
            <a:r>
              <a:rPr lang="en-GB" dirty="0" err="1">
                <a:solidFill>
                  <a:srgbClr val="000000"/>
                </a:solidFill>
                <a:effectLst/>
                <a:latin typeface="Helvetica" pitchFamily="2" charset="0"/>
              </a:rPr>
              <a:t>Lehet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szerkesztő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nézete</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Terméktáblának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amely</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állhat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szövegdobozokból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gombokból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lenyíló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menükből</a:t>
            </a:r>
            <a:r>
              <a:rPr lang="en-GB" dirty="0">
                <a:solidFill>
                  <a:srgbClr val="000000"/>
                </a:solidFill>
                <a:effectLst/>
                <a:latin typeface="Helvetica" pitchFamily="2" charset="0"/>
              </a:rPr>
              <a:t> </a:t>
            </a:r>
            <a:r>
              <a:rPr lang="en-GB" dirty="0" err="1">
                <a:solidFill>
                  <a:srgbClr val="000000"/>
                </a:solidFill>
                <a:effectLst/>
                <a:latin typeface="Helvetica" pitchFamily="2" charset="0"/>
              </a:rPr>
              <a:t>stb</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melyek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Termékobjektum</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aktuális</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állapotát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mutatják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12</a:t>
            </a:fld>
            <a:endParaRPr lang="en-GB"/>
          </a:p>
        </p:txBody>
      </p:sp>
    </p:spTree>
    <p:extLst>
      <p:ext uri="{BB962C8B-B14F-4D97-AF65-F5344CB8AC3E}">
        <p14:creationId xmlns:p14="http://schemas.microsoft.com/office/powerpoint/2010/main" val="3016519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MODEL</a:t>
            </a:r>
          </a:p>
          <a:p>
            <a:r>
              <a:rPr lang="en-GB" dirty="0">
                <a:solidFill>
                  <a:srgbClr val="000000"/>
                </a:solidFill>
                <a:effectLst/>
                <a:latin typeface="Helvetica" pitchFamily="2" charset="0"/>
              </a:rPr>
              <a:t>A </a:t>
            </a:r>
            <a:r>
              <a:rPr lang="en-GB" dirty="0" err="1">
                <a:solidFill>
                  <a:srgbClr val="000000"/>
                </a:solidFill>
                <a:effectLst/>
                <a:latin typeface="Helvetica" pitchFamily="2" charset="0"/>
              </a:rPr>
              <a:t>modellobjektumok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gyakran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fogadnak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adatbázisból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tárolják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magukban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Termékobjektum</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lekérhet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adatbázisból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dolgozhat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vele</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majd</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módosított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visszaírhatja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Terméktáblába</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SQL </a:t>
            </a:r>
            <a:r>
              <a:rPr lang="en-GB" dirty="0" err="1">
                <a:solidFill>
                  <a:srgbClr val="000000"/>
                </a:solidFill>
                <a:effectLst/>
                <a:latin typeface="Helvetica" pitchFamily="2" charset="0"/>
              </a:rPr>
              <a:t>Szerveren</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Kisebb</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alkalmazások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esetében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inkább</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koncepcionálisak</a:t>
            </a:r>
            <a:r>
              <a:rPr lang="en-GB" dirty="0">
                <a:solidFill>
                  <a:srgbClr val="000000"/>
                </a:solidFill>
                <a:effectLst/>
                <a:latin typeface="Helvetica" pitchFamily="2" charset="0"/>
              </a:rPr>
              <a:t>, mint </a:t>
            </a:r>
            <a:r>
              <a:rPr lang="en-GB" dirty="0" err="1">
                <a:solidFill>
                  <a:srgbClr val="000000"/>
                </a:solidFill>
                <a:effectLst/>
                <a:latin typeface="Helvetica" pitchFamily="2" charset="0"/>
              </a:rPr>
              <a:t>fizikailag</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megvalósítottak</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ha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alkalmazás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kizárólag</a:t>
            </a:r>
            <a:r>
              <a:rPr lang="en-GB" dirty="0">
                <a:solidFill>
                  <a:srgbClr val="000000"/>
                </a:solidFill>
                <a:effectLst/>
                <a:latin typeface="Helvetica" pitchFamily="2" charset="0"/>
              </a:rPr>
              <a:t> </a:t>
            </a:r>
            <a:r>
              <a:rPr lang="en-GB" dirty="0" err="1">
                <a:solidFill>
                  <a:srgbClr val="000000"/>
                </a:solidFill>
                <a:effectLst/>
                <a:latin typeface="Helvetica" pitchFamily="2" charset="0"/>
              </a:rPr>
              <a:t>olvassa</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megjeleníti</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akkor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nincs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konkrétan</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megvalósítva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modellréteg</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hozzá</a:t>
            </a:r>
            <a:r>
              <a:rPr lang="en-GB" dirty="0">
                <a:solidFill>
                  <a:srgbClr val="000000"/>
                </a:solidFill>
                <a:effectLst/>
                <a:latin typeface="Helvetica" pitchFamily="2" charset="0"/>
              </a:rPr>
              <a:t> </a:t>
            </a:r>
            <a:r>
              <a:rPr lang="en-GB" dirty="0" err="1">
                <a:solidFill>
                  <a:srgbClr val="000000"/>
                </a:solidFill>
                <a:effectLst/>
                <a:latin typeface="Helvetica" pitchFamily="2" charset="0"/>
              </a:rPr>
              <a:t>tartozó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osztályszerkezet</a:t>
            </a:r>
            <a:r>
              <a:rPr lang="en-GB" dirty="0">
                <a:solidFill>
                  <a:srgbClr val="000000"/>
                </a:solidFill>
                <a:effectLst/>
                <a:latin typeface="Helvetica" pitchFamily="2" charset="0"/>
              </a:rPr>
              <a:t>. Ebben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esetben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modellréteget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adattoló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objektumok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reprezentálják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CONTROLLER</a:t>
            </a:r>
          </a:p>
          <a:p>
            <a:r>
              <a:rPr lang="en-GB" dirty="0" err="1">
                <a:solidFill>
                  <a:srgbClr val="000000"/>
                </a:solidFill>
                <a:effectLst/>
                <a:latin typeface="Helvetica" pitchFamily="2" charset="0"/>
              </a:rPr>
              <a:t>Egy</a:t>
            </a:r>
            <a:r>
              <a:rPr lang="en-GB" dirty="0">
                <a:solidFill>
                  <a:srgbClr val="000000"/>
                </a:solidFill>
                <a:effectLst/>
                <a:latin typeface="Helvetica" pitchFamily="2" charset="0"/>
              </a:rPr>
              <a:t> MVC-</a:t>
            </a:r>
            <a:r>
              <a:rPr lang="en-GB" dirty="0" err="1">
                <a:solidFill>
                  <a:srgbClr val="000000"/>
                </a:solidFill>
                <a:effectLst/>
                <a:latin typeface="Helvetica" pitchFamily="2" charset="0"/>
              </a:rPr>
              <a:t>alkalmazásban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nézet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információt</a:t>
            </a:r>
            <a:r>
              <a:rPr lang="en-GB" dirty="0">
                <a:solidFill>
                  <a:srgbClr val="000000"/>
                </a:solidFill>
                <a:effectLst/>
                <a:latin typeface="Helvetica" pitchFamily="2" charset="0"/>
              </a:rPr>
              <a:t> </a:t>
            </a:r>
            <a:r>
              <a:rPr lang="en-GB" dirty="0" err="1">
                <a:solidFill>
                  <a:srgbClr val="000000"/>
                </a:solidFill>
                <a:effectLst/>
                <a:latin typeface="Helvetica" pitchFamily="2" charset="0"/>
              </a:rPr>
              <a:t>jelenít</a:t>
            </a:r>
            <a:r>
              <a:rPr lang="en-GB" dirty="0">
                <a:solidFill>
                  <a:srgbClr val="000000"/>
                </a:solidFill>
                <a:effectLst/>
                <a:latin typeface="Helvetica" pitchFamily="2" charset="0"/>
              </a:rPr>
              <a:t> meg; a </a:t>
            </a:r>
            <a:r>
              <a:rPr lang="en-GB" dirty="0" err="1">
                <a:solidFill>
                  <a:srgbClr val="000000"/>
                </a:solidFill>
                <a:effectLst/>
                <a:latin typeface="Helvetica" pitchFamily="2" charset="0"/>
              </a:rPr>
              <a:t>vezérlő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kezeli</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reagálja</a:t>
            </a:r>
            <a:r>
              <a:rPr lang="en-GB" dirty="0">
                <a:solidFill>
                  <a:srgbClr val="000000"/>
                </a:solidFill>
                <a:effectLst/>
                <a:latin typeface="Helvetica" pitchFamily="2" charset="0"/>
              </a:rPr>
              <a:t> le a </a:t>
            </a:r>
            <a:r>
              <a:rPr lang="en-GB" dirty="0" err="1">
                <a:solidFill>
                  <a:srgbClr val="000000"/>
                </a:solidFill>
                <a:effectLst/>
                <a:latin typeface="Helvetica" pitchFamily="2" charset="0"/>
              </a:rPr>
              <a:t>felhasználói</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interakciót</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vezérlő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kezeli</a:t>
            </a:r>
            <a:r>
              <a:rPr lang="en-GB" dirty="0">
                <a:solidFill>
                  <a:srgbClr val="000000"/>
                </a:solidFill>
                <a:effectLst/>
                <a:latin typeface="Helvetica" pitchFamily="2" charset="0"/>
              </a:rPr>
              <a:t> a query </a:t>
            </a:r>
            <a:r>
              <a:rPr lang="en-GB" dirty="0" err="1">
                <a:solidFill>
                  <a:srgbClr val="000000"/>
                </a:solidFill>
                <a:effectLst/>
                <a:latin typeface="Helvetica" pitchFamily="2" charset="0"/>
              </a:rPr>
              <a:t>sztring</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értékeket</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továbbítja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felé</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melyek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megfelelő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adatbázis-lekérdezést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állítják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össze</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átadott</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értékek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alapján</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VIEW</a:t>
            </a:r>
          </a:p>
          <a:p>
            <a:r>
              <a:rPr lang="en-GB" dirty="0" err="1">
                <a:solidFill>
                  <a:srgbClr val="000000"/>
                </a:solidFill>
                <a:effectLst/>
                <a:latin typeface="Helvetica" pitchFamily="2" charset="0"/>
              </a:rPr>
              <a:t>Lehet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szerkesztő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nézete</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Terméktáblának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amely</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állhat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szövegdobozokból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gombokból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lenyíló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menükből</a:t>
            </a:r>
            <a:r>
              <a:rPr lang="en-GB" dirty="0">
                <a:solidFill>
                  <a:srgbClr val="000000"/>
                </a:solidFill>
                <a:effectLst/>
                <a:latin typeface="Helvetica" pitchFamily="2" charset="0"/>
              </a:rPr>
              <a:t> </a:t>
            </a:r>
            <a:r>
              <a:rPr lang="en-GB" dirty="0" err="1">
                <a:solidFill>
                  <a:srgbClr val="000000"/>
                </a:solidFill>
                <a:effectLst/>
                <a:latin typeface="Helvetica" pitchFamily="2" charset="0"/>
              </a:rPr>
              <a:t>stb</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melyek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Termékobjektum</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aktuális</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állapotát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mutatják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13</a:t>
            </a:fld>
            <a:endParaRPr lang="en-GB"/>
          </a:p>
        </p:txBody>
      </p:sp>
    </p:spTree>
    <p:extLst>
      <p:ext uri="{BB962C8B-B14F-4D97-AF65-F5344CB8AC3E}">
        <p14:creationId xmlns:p14="http://schemas.microsoft.com/office/powerpoint/2010/main" val="816722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14</a:t>
            </a:fld>
            <a:endParaRPr lang="en-GB"/>
          </a:p>
        </p:txBody>
      </p:sp>
    </p:spTree>
    <p:extLst>
      <p:ext uri="{BB962C8B-B14F-4D97-AF65-F5344CB8AC3E}">
        <p14:creationId xmlns:p14="http://schemas.microsoft.com/office/powerpoint/2010/main" val="761213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15</a:t>
            </a:fld>
            <a:endParaRPr lang="en-GB"/>
          </a:p>
        </p:txBody>
      </p:sp>
    </p:spTree>
    <p:extLst>
      <p:ext uri="{BB962C8B-B14F-4D97-AF65-F5344CB8AC3E}">
        <p14:creationId xmlns:p14="http://schemas.microsoft.com/office/powerpoint/2010/main" val="3112002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16</a:t>
            </a:fld>
            <a:endParaRPr lang="en-GB"/>
          </a:p>
        </p:txBody>
      </p:sp>
    </p:spTree>
    <p:extLst>
      <p:ext uri="{BB962C8B-B14F-4D97-AF65-F5344CB8AC3E}">
        <p14:creationId xmlns:p14="http://schemas.microsoft.com/office/powerpoint/2010/main" val="71479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17</a:t>
            </a:fld>
            <a:endParaRPr lang="en-GB"/>
          </a:p>
        </p:txBody>
      </p:sp>
    </p:spTree>
    <p:extLst>
      <p:ext uri="{BB962C8B-B14F-4D97-AF65-F5344CB8AC3E}">
        <p14:creationId xmlns:p14="http://schemas.microsoft.com/office/powerpoint/2010/main" val="4256205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solidFill>
                  <a:srgbClr val="000000"/>
                </a:solidFill>
                <a:effectLst/>
                <a:latin typeface="Helvetica" pitchFamily="2" charset="0"/>
              </a:rPr>
              <a:t>Nincs</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példány</a:t>
            </a:r>
            <a:r>
              <a:rPr lang="en-GB" dirty="0">
                <a:solidFill>
                  <a:srgbClr val="000000"/>
                </a:solidFill>
                <a:effectLst/>
                <a:latin typeface="Helvetica" pitchFamily="2" charset="0"/>
              </a:rPr>
              <a:t>, </a:t>
            </a:r>
            <a:r>
              <a:rPr lang="en-GB" dirty="0" err="1">
                <a:solidFill>
                  <a:srgbClr val="000000"/>
                </a:solidFill>
                <a:effectLst/>
                <a:latin typeface="Helvetica" pitchFamily="2" charset="0"/>
              </a:rPr>
              <a:t>nincsenek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metódusok</a:t>
            </a:r>
            <a:r>
              <a:rPr lang="en-GB" dirty="0">
                <a:solidFill>
                  <a:srgbClr val="000000"/>
                </a:solidFill>
                <a:effectLst/>
                <a:latin typeface="Helvetica" pitchFamily="2" charset="0"/>
              </a:rPr>
              <a:t>.</a:t>
            </a:r>
          </a:p>
        </p:txBody>
      </p:sp>
      <p:sp>
        <p:nvSpPr>
          <p:cNvPr id="4" name="Slide Number Placeholder 3"/>
          <p:cNvSpPr>
            <a:spLocks noGrp="1"/>
          </p:cNvSpPr>
          <p:nvPr>
            <p:ph type="sldNum" sz="quarter" idx="5"/>
          </p:nvPr>
        </p:nvSpPr>
        <p:spPr/>
        <p:txBody>
          <a:bodyPr/>
          <a:lstStyle/>
          <a:p>
            <a:fld id="{0C0F803C-AAC1-E74E-BEF1-1BEB3F75382B}" type="slidenum">
              <a:rPr lang="en-GB" smtClean="0"/>
              <a:t>18</a:t>
            </a:fld>
            <a:endParaRPr lang="en-GB"/>
          </a:p>
        </p:txBody>
      </p:sp>
    </p:spTree>
    <p:extLst>
      <p:ext uri="{BB962C8B-B14F-4D97-AF65-F5344CB8AC3E}">
        <p14:creationId xmlns:p14="http://schemas.microsoft.com/office/powerpoint/2010/main" val="223220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a:t>
            </a:fld>
            <a:endParaRPr lang="en-GB"/>
          </a:p>
        </p:txBody>
      </p:sp>
    </p:spTree>
    <p:extLst>
      <p:ext uri="{BB962C8B-B14F-4D97-AF65-F5344CB8AC3E}">
        <p14:creationId xmlns:p14="http://schemas.microsoft.com/office/powerpoint/2010/main" val="2420609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0 </a:t>
            </a:r>
            <a:r>
              <a:rPr lang="en-GB" dirty="0" err="1">
                <a:solidFill>
                  <a:srgbClr val="000000"/>
                </a:solidFill>
                <a:effectLst/>
                <a:latin typeface="Helvetica" pitchFamily="2" charset="0"/>
              </a:rPr>
              <a:t>Nincs</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példány</a:t>
            </a:r>
            <a:r>
              <a:rPr lang="en-GB" dirty="0">
                <a:solidFill>
                  <a:srgbClr val="000000"/>
                </a:solidFill>
                <a:effectLst/>
                <a:latin typeface="Helvetica" pitchFamily="2" charset="0"/>
              </a:rPr>
              <a:t>, </a:t>
            </a:r>
            <a:r>
              <a:rPr lang="en-GB" dirty="0" err="1">
                <a:solidFill>
                  <a:srgbClr val="000000"/>
                </a:solidFill>
                <a:effectLst/>
                <a:latin typeface="Helvetica" pitchFamily="2" charset="0"/>
              </a:rPr>
              <a:t>nincsenek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metódusok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pPr algn="l">
              <a:buFont typeface="+mj-lt"/>
              <a:buAutoNum type="arabicPeriod"/>
            </a:pPr>
            <a:r>
              <a:rPr lang="en-GB" b="1" i="0" u="none" strike="noStrike" dirty="0">
                <a:solidFill>
                  <a:srgbClr val="ECECEC"/>
                </a:solidFill>
                <a:effectLst/>
                <a:latin typeface="Söhne"/>
              </a:rPr>
              <a:t>Resource Management</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When you have a shared resource, such as a database connection, file system, or thread pool, that needs to be accessed by multiple parts of the application, but you want to ensure that only one instance of the resource is created and used throughout the application.</a:t>
            </a:r>
          </a:p>
          <a:p>
            <a:pPr algn="l">
              <a:buFont typeface="+mj-lt"/>
              <a:buAutoNum type="arabicPeriod"/>
            </a:pPr>
            <a:r>
              <a:rPr lang="en-GB" b="1" i="0" u="none" strike="noStrike" dirty="0">
                <a:solidFill>
                  <a:srgbClr val="ECECEC"/>
                </a:solidFill>
                <a:effectLst/>
                <a:latin typeface="Söhne"/>
              </a:rPr>
              <a:t>Logging</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 logging frameworks, you might want to use a Singleton to represent the logger instance. This allows different parts of the application to log messages using the same logger configuration without having to create multiple logger instances.</a:t>
            </a:r>
          </a:p>
          <a:p>
            <a:pPr algn="l">
              <a:buFont typeface="+mj-lt"/>
              <a:buAutoNum type="arabicPeriod"/>
            </a:pPr>
            <a:r>
              <a:rPr lang="en-GB" b="1" i="0" u="none" strike="noStrike" dirty="0">
                <a:solidFill>
                  <a:srgbClr val="ECECEC"/>
                </a:solidFill>
                <a:effectLst/>
                <a:latin typeface="Söhne"/>
              </a:rPr>
              <a:t>Caching</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 caching systems, a Singleton pattern can be used to manage the cache instance. This ensures that all parts of the application use the same cache instance to store and retrieve cached data.</a:t>
            </a:r>
          </a:p>
          <a:p>
            <a:pPr algn="l">
              <a:buFont typeface="+mj-lt"/>
              <a:buAutoNum type="arabicPeriod"/>
            </a:pPr>
            <a:r>
              <a:rPr lang="en-GB" b="1" i="0" u="none" strike="noStrike" dirty="0">
                <a:solidFill>
                  <a:srgbClr val="ECECEC"/>
                </a:solidFill>
                <a:effectLst/>
                <a:latin typeface="Söhne"/>
              </a:rPr>
              <a:t>Configuration Settings</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When you have global configuration settings that need to be accessed by various components of the application, you can use a Singleton to represent the configuration manager or settings repository.</a:t>
            </a:r>
          </a:p>
          <a:p>
            <a:pPr algn="l">
              <a:buFont typeface="+mj-lt"/>
              <a:buAutoNum type="arabicPeriod"/>
            </a:pPr>
            <a:r>
              <a:rPr lang="en-GB" b="1" i="0" u="none" strike="noStrike" dirty="0">
                <a:solidFill>
                  <a:srgbClr val="ECECEC"/>
                </a:solidFill>
                <a:effectLst/>
                <a:latin typeface="Söhne"/>
              </a:rPr>
              <a:t>Thread Pools</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 multi-threaded applications, you might want to use a Singleton to manage a thread pool instance. This allows different parts of the application to submit tasks to the same thread pool for execution.</a:t>
            </a:r>
          </a:p>
          <a:p>
            <a:pPr algn="l">
              <a:buFont typeface="+mj-lt"/>
              <a:buAutoNum type="arabicPeriod"/>
            </a:pPr>
            <a:r>
              <a:rPr lang="en-GB" b="1" i="0" u="none" strike="noStrike" dirty="0">
                <a:solidFill>
                  <a:srgbClr val="ECECEC"/>
                </a:solidFill>
                <a:effectLst/>
                <a:latin typeface="Söhne"/>
              </a:rPr>
              <a:t>Hardware Access</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 scenarios where you have limited hardware resources, such as access to a physical device or system, you can use a Singleton to manage the access to that resource and ensure that only one instance of the resource manager is created.</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19</a:t>
            </a:fld>
            <a:endParaRPr lang="en-GB"/>
          </a:p>
        </p:txBody>
      </p:sp>
    </p:spTree>
    <p:extLst>
      <p:ext uri="{BB962C8B-B14F-4D97-AF65-F5344CB8AC3E}">
        <p14:creationId xmlns:p14="http://schemas.microsoft.com/office/powerpoint/2010/main" val="1565656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20</a:t>
            </a:fld>
            <a:endParaRPr lang="en-GB"/>
          </a:p>
        </p:txBody>
      </p:sp>
    </p:spTree>
    <p:extLst>
      <p:ext uri="{BB962C8B-B14F-4D97-AF65-F5344CB8AC3E}">
        <p14:creationId xmlns:p14="http://schemas.microsoft.com/office/powerpoint/2010/main" val="2976218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u="none" strike="noStrike" dirty="0">
                <a:solidFill>
                  <a:srgbClr val="ECECEC"/>
                </a:solidFill>
                <a:effectLst/>
                <a:latin typeface="Söhne"/>
              </a:rPr>
              <a:t>Avoiding Costly Initialization</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If the initialization process of an object is resource-intensive or time-consuming, creating new instances by cloning an existing prototype can be more efficient than creating them from scratch.</a:t>
            </a:r>
          </a:p>
          <a:p>
            <a:pPr algn="l">
              <a:buFont typeface="+mj-lt"/>
              <a:buAutoNum type="arabicPeriod"/>
            </a:pPr>
            <a:r>
              <a:rPr lang="en-GB" b="1" i="0" u="none" strike="noStrike" dirty="0">
                <a:solidFill>
                  <a:srgbClr val="ECECEC"/>
                </a:solidFill>
                <a:effectLst/>
                <a:latin typeface="Söhne"/>
              </a:rPr>
              <a:t>Dynamic Object Creation</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When the exact type or class of an object is not known at compile time, but it needs to be instantiated dynamically at runtime based on certain conditions, the Prototype pattern allows you to create new instances by cloning prototypes as needed.</a:t>
            </a:r>
          </a:p>
          <a:p>
            <a:pPr algn="l">
              <a:buFont typeface="+mj-lt"/>
              <a:buAutoNum type="arabicPeriod"/>
            </a:pPr>
            <a:r>
              <a:rPr lang="en-GB" b="1" i="0" u="none" strike="noStrike" dirty="0">
                <a:solidFill>
                  <a:srgbClr val="ECECEC"/>
                </a:solidFill>
                <a:effectLst/>
                <a:latin typeface="Söhne"/>
              </a:rPr>
              <a:t>Customizable Object Creation</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If you need to create multiple variations of an object with slight differences in configuration or state, the Prototype pattern allows you to create a base prototype and customize each new instance by modifying its properties after cloning.</a:t>
            </a:r>
          </a:p>
          <a:p>
            <a:pPr algn="l">
              <a:buFont typeface="+mj-lt"/>
              <a:buAutoNum type="arabicPeriod"/>
            </a:pPr>
            <a:r>
              <a:rPr lang="en-GB" b="1" i="0" u="none" strike="noStrike" dirty="0">
                <a:solidFill>
                  <a:srgbClr val="ECECEC"/>
                </a:solidFill>
                <a:effectLst/>
                <a:latin typeface="Söhne"/>
              </a:rPr>
              <a:t>Immutable Objects</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 scenarios where objects are immutable (i.e., their state cannot be changed after creation), the Prototype pattern provides a way to create new instances with the same initial state by cloning existing prototypes.</a:t>
            </a:r>
          </a:p>
          <a:p>
            <a:pPr algn="l">
              <a:buFont typeface="+mj-lt"/>
              <a:buAutoNum type="arabicPeriod"/>
            </a:pPr>
            <a:r>
              <a:rPr lang="en-GB" b="1" i="0" u="none" strike="noStrike" dirty="0">
                <a:solidFill>
                  <a:srgbClr val="ECECEC"/>
                </a:solidFill>
                <a:effectLst/>
                <a:latin typeface="Söhne"/>
              </a:rPr>
              <a:t>Avoiding Subclassing</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Instead of creating subclasses to represent variations of an object, the Prototype pattern allows you to create new instances by cloning prototypes and customizing their properties, avoiding the need for complex class hierarchies.</a:t>
            </a:r>
          </a:p>
          <a:p>
            <a:endParaRPr lang="en-GB" dirty="0">
              <a:solidFill>
                <a:srgbClr val="000000"/>
              </a:solidFill>
              <a:effectLst/>
              <a:latin typeface="Helvetica" pitchFamily="2" charset="0"/>
            </a:endParaRP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21</a:t>
            </a:fld>
            <a:endParaRPr lang="en-GB"/>
          </a:p>
        </p:txBody>
      </p:sp>
    </p:spTree>
    <p:extLst>
      <p:ext uri="{BB962C8B-B14F-4D97-AF65-F5344CB8AC3E}">
        <p14:creationId xmlns:p14="http://schemas.microsoft.com/office/powerpoint/2010/main" val="661799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1, </a:t>
            </a:r>
            <a:r>
              <a:rPr lang="en-GB" dirty="0" err="1">
                <a:solidFill>
                  <a:srgbClr val="000000"/>
                </a:solidFill>
                <a:effectLst/>
                <a:latin typeface="Helvetica" pitchFamily="2" charset="0"/>
              </a:rPr>
              <a:t>Ez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jobb</a:t>
            </a:r>
            <a:r>
              <a:rPr lang="en-GB" dirty="0">
                <a:solidFill>
                  <a:srgbClr val="000000"/>
                </a:solidFill>
                <a:effectLst/>
                <a:latin typeface="Helvetica" pitchFamily="2" charset="0"/>
              </a:rPr>
              <a:t>, mint a new </a:t>
            </a:r>
            <a:r>
              <a:rPr lang="en-GB" dirty="0" err="1">
                <a:solidFill>
                  <a:srgbClr val="000000"/>
                </a:solidFill>
                <a:effectLst/>
                <a:latin typeface="Helvetica" pitchFamily="2" charset="0"/>
              </a:rPr>
              <a:t>Kutya</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a:t>
            </a:r>
            <a:r>
              <a:rPr lang="en-GB" dirty="0">
                <a:solidFill>
                  <a:srgbClr val="000000"/>
                </a:solidFill>
                <a:effectLst/>
                <a:latin typeface="Helvetica" pitchFamily="2" charset="0"/>
              </a:rPr>
              <a:t> a new </a:t>
            </a:r>
            <a:r>
              <a:rPr lang="en-GB" dirty="0" err="1">
                <a:solidFill>
                  <a:srgbClr val="000000"/>
                </a:solidFill>
                <a:effectLst/>
                <a:latin typeface="Helvetica" pitchFamily="2" charset="0"/>
              </a:rPr>
              <a:t>Macska</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konstruktor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hívás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itt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elkészítés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algoritmusát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egységbe</a:t>
            </a:r>
            <a:r>
              <a:rPr lang="en-GB" dirty="0">
                <a:solidFill>
                  <a:srgbClr val="000000"/>
                </a:solidFill>
                <a:effectLst/>
                <a:latin typeface="Helvetica" pitchFamily="2" charset="0"/>
              </a:rPr>
              <a:t> </a:t>
            </a:r>
            <a:r>
              <a:rPr lang="en-GB" dirty="0" err="1">
                <a:solidFill>
                  <a:srgbClr val="000000"/>
                </a:solidFill>
                <a:effectLst/>
                <a:latin typeface="Helvetica" pitchFamily="2" charset="0"/>
              </a:rPr>
              <a:t>tudjuk</a:t>
            </a:r>
            <a:r>
              <a:rPr lang="en-GB" dirty="0">
                <a:solidFill>
                  <a:srgbClr val="000000"/>
                </a:solidFill>
                <a:effectLst/>
                <a:latin typeface="Helvetica" pitchFamily="2" charset="0"/>
              </a:rPr>
              <a:t> </a:t>
            </a:r>
            <a:r>
              <a:rPr lang="en-GB" dirty="0" err="1">
                <a:solidFill>
                  <a:srgbClr val="000000"/>
                </a:solidFill>
                <a:effectLst/>
                <a:latin typeface="Helvetica" pitchFamily="2" charset="0"/>
              </a:rPr>
              <a:t>zárni</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Egységbezárás</a:t>
            </a:r>
            <a:r>
              <a:rPr lang="en-GB" dirty="0">
                <a:solidFill>
                  <a:srgbClr val="000000"/>
                </a:solidFill>
                <a:effectLst/>
                <a:latin typeface="Helvetica" pitchFamily="2" charset="0"/>
              </a:rPr>
              <a:t> – </a:t>
            </a:r>
            <a:r>
              <a:rPr lang="en-GB" dirty="0" err="1">
                <a:solidFill>
                  <a:srgbClr val="000000"/>
                </a:solidFill>
                <a:effectLst/>
                <a:latin typeface="Helvetica" pitchFamily="2" charset="0"/>
              </a:rPr>
              <a:t>Miért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jó</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Ez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előnyös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mert</a:t>
            </a:r>
            <a:r>
              <a:rPr lang="en-GB" dirty="0">
                <a:solidFill>
                  <a:srgbClr val="000000"/>
                </a:solidFill>
                <a:effectLst/>
                <a:latin typeface="Helvetica" pitchFamily="2" charset="0"/>
              </a:rPr>
              <a:t> ha a </a:t>
            </a:r>
            <a:r>
              <a:rPr lang="en-GB" dirty="0" err="1">
                <a:solidFill>
                  <a:srgbClr val="000000"/>
                </a:solidFill>
                <a:effectLst/>
                <a:latin typeface="Helvetica" pitchFamily="2" charset="0"/>
              </a:rPr>
              <a:t>gyártás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folyamata</a:t>
            </a:r>
            <a:r>
              <a:rPr lang="en-GB" dirty="0">
                <a:solidFill>
                  <a:srgbClr val="000000"/>
                </a:solidFill>
                <a:effectLst/>
                <a:latin typeface="Helvetica" pitchFamily="2" charset="0"/>
              </a:rPr>
              <a:t> </a:t>
            </a:r>
            <a:r>
              <a:rPr lang="en-GB" dirty="0" err="1">
                <a:solidFill>
                  <a:srgbClr val="000000"/>
                </a:solidFill>
                <a:effectLst/>
                <a:latin typeface="Helvetica" pitchFamily="2" charset="0"/>
              </a:rPr>
              <a:t>változik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akkor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helyen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kell</a:t>
            </a:r>
            <a:r>
              <a:rPr lang="en-GB" dirty="0">
                <a:solidFill>
                  <a:srgbClr val="000000"/>
                </a:solidFill>
                <a:effectLst/>
                <a:latin typeface="Helvetica" pitchFamily="2" charset="0"/>
              </a:rPr>
              <a:t> </a:t>
            </a:r>
            <a:r>
              <a:rPr lang="en-GB" dirty="0" err="1">
                <a:solidFill>
                  <a:srgbClr val="000000"/>
                </a:solidFill>
                <a:effectLst/>
                <a:latin typeface="Helvetica" pitchFamily="2" charset="0"/>
              </a:rPr>
              <a:t>módosítani</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2, OCP, </a:t>
            </a:r>
            <a:r>
              <a:rPr lang="en-GB" dirty="0" err="1">
                <a:solidFill>
                  <a:srgbClr val="000000"/>
                </a:solidFill>
                <a:effectLst/>
                <a:latin typeface="Helvetica" pitchFamily="2" charset="0"/>
              </a:rPr>
              <a:t>mert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bővül</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gyártás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folyamata</a:t>
            </a:r>
            <a:r>
              <a:rPr lang="en-GB" dirty="0">
                <a:solidFill>
                  <a:srgbClr val="000000"/>
                </a:solidFill>
                <a:effectLst/>
                <a:latin typeface="Helvetica" pitchFamily="2" charset="0"/>
              </a:rPr>
              <a:t> </a:t>
            </a:r>
            <a:r>
              <a:rPr lang="en-GB" dirty="0" err="1">
                <a:solidFill>
                  <a:srgbClr val="000000"/>
                </a:solidFill>
                <a:effectLst/>
                <a:latin typeface="Helvetica" pitchFamily="2" charset="0"/>
              </a:rPr>
              <a:t>ritkán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változik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milyen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terméket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gyártunk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gyakrabban</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 </a:t>
            </a:r>
            <a:r>
              <a:rPr lang="en-GB" dirty="0" err="1">
                <a:solidFill>
                  <a:srgbClr val="000000"/>
                </a:solidFill>
                <a:effectLst/>
                <a:latin typeface="Helvetica" pitchFamily="2" charset="0"/>
              </a:rPr>
              <a:t>gyermek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osztály</a:t>
            </a:r>
            <a:r>
              <a:rPr lang="en-GB" dirty="0">
                <a:solidFill>
                  <a:srgbClr val="000000"/>
                </a:solidFill>
                <a:effectLst/>
                <a:latin typeface="Helvetica" pitchFamily="2" charset="0"/>
              </a:rPr>
              <a:t> </a:t>
            </a:r>
            <a:r>
              <a:rPr lang="en-GB" dirty="0" err="1">
                <a:solidFill>
                  <a:srgbClr val="000000"/>
                </a:solidFill>
                <a:effectLst/>
                <a:latin typeface="Helvetica" pitchFamily="2" charset="0"/>
              </a:rPr>
              <a:t>dönti</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legyártott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termék</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mivoltát</a:t>
            </a:r>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22</a:t>
            </a:fld>
            <a:endParaRPr lang="en-GB"/>
          </a:p>
        </p:txBody>
      </p:sp>
    </p:spTree>
    <p:extLst>
      <p:ext uri="{BB962C8B-B14F-4D97-AF65-F5344CB8AC3E}">
        <p14:creationId xmlns:p14="http://schemas.microsoft.com/office/powerpoint/2010/main" val="1966813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23</a:t>
            </a:fld>
            <a:endParaRPr lang="en-GB"/>
          </a:p>
        </p:txBody>
      </p:sp>
    </p:spTree>
    <p:extLst>
      <p:ext uri="{BB962C8B-B14F-4D97-AF65-F5344CB8AC3E}">
        <p14:creationId xmlns:p14="http://schemas.microsoft.com/office/powerpoint/2010/main" val="567480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24</a:t>
            </a:fld>
            <a:endParaRPr lang="en-GB"/>
          </a:p>
        </p:txBody>
      </p:sp>
    </p:spTree>
    <p:extLst>
      <p:ext uri="{BB962C8B-B14F-4D97-AF65-F5344CB8AC3E}">
        <p14:creationId xmlns:p14="http://schemas.microsoft.com/office/powerpoint/2010/main" val="1263371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ECECEC"/>
                </a:solidFill>
                <a:effectLst/>
                <a:highlight>
                  <a:srgbClr val="212121"/>
                </a:highlight>
                <a:latin typeface="Söhne"/>
              </a:rPr>
              <a:t>”Inhomogeneous" refers to something that is not uniform or consistent in its composition, structure, or properties. It is the opposite of homogeneous, which means uniform or consistent throughout.</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25</a:t>
            </a:fld>
            <a:endParaRPr lang="en-GB"/>
          </a:p>
        </p:txBody>
      </p:sp>
    </p:spTree>
    <p:extLst>
      <p:ext uri="{BB962C8B-B14F-4D97-AF65-F5344CB8AC3E}">
        <p14:creationId xmlns:p14="http://schemas.microsoft.com/office/powerpoint/2010/main" val="2602591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26</a:t>
            </a:fld>
            <a:endParaRPr lang="en-GB"/>
          </a:p>
        </p:txBody>
      </p:sp>
    </p:spTree>
    <p:extLst>
      <p:ext uri="{BB962C8B-B14F-4D97-AF65-F5344CB8AC3E}">
        <p14:creationId xmlns:p14="http://schemas.microsoft.com/office/powerpoint/2010/main" val="532352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27</a:t>
            </a:fld>
            <a:endParaRPr lang="en-GB"/>
          </a:p>
        </p:txBody>
      </p:sp>
    </p:spTree>
    <p:extLst>
      <p:ext uri="{BB962C8B-B14F-4D97-AF65-F5344CB8AC3E}">
        <p14:creationId xmlns:p14="http://schemas.microsoft.com/office/powerpoint/2010/main" val="2250238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b="1" dirty="0">
                <a:latin typeface="Montserrat" pitchFamily="2" charset="77"/>
              </a:rPr>
              <a:t>Implementációs függőség!</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1200" b="1" dirty="0">
              <a:latin typeface="Montserrat" pitchFamily="2" charset="77"/>
            </a:endParaRPr>
          </a:p>
          <a:p>
            <a:r>
              <a:rPr lang="hu-HU" dirty="0">
                <a:solidFill>
                  <a:srgbClr val="000000"/>
                </a:solidFill>
                <a:effectLst/>
                <a:latin typeface="Helvetica" pitchFamily="2" charset="0"/>
              </a:rPr>
              <a:t>Az </a:t>
            </a:r>
            <a:r>
              <a:rPr lang="hu-HU" b="1" dirty="0">
                <a:solidFill>
                  <a:srgbClr val="000000"/>
                </a:solidFill>
                <a:effectLst/>
                <a:latin typeface="Helvetica" pitchFamily="2" charset="0"/>
              </a:rPr>
              <a:t>objektum-összetétel nagyon rugalmas, hiszen az futási időben történik, szemben az öröklődéssel,</a:t>
            </a:r>
          </a:p>
          <a:p>
            <a:r>
              <a:rPr lang="hu-HU" b="1" dirty="0">
                <a:solidFill>
                  <a:srgbClr val="000000"/>
                </a:solidFill>
                <a:effectLst/>
                <a:latin typeface="Helvetica" pitchFamily="2" charset="0"/>
              </a:rPr>
              <a:t>ami már fordítási időben</a:t>
            </a:r>
            <a:r>
              <a:rPr lang="hu-HU" dirty="0">
                <a:solidFill>
                  <a:srgbClr val="000000"/>
                </a:solidFill>
                <a:effectLst/>
                <a:latin typeface="Helvetica" pitchFamily="2" charset="0"/>
              </a:rPr>
              <a:t> ismert. Ugyanakkor az </a:t>
            </a:r>
            <a:r>
              <a:rPr lang="hu-HU" b="1" dirty="0">
                <a:solidFill>
                  <a:srgbClr val="000000"/>
                </a:solidFill>
                <a:effectLst/>
                <a:latin typeface="Helvetica" pitchFamily="2" charset="0"/>
              </a:rPr>
              <a:t>öröklődést sokkal egyszerűbb felfogni, </a:t>
            </a:r>
            <a:r>
              <a:rPr lang="hu-HU" dirty="0">
                <a:solidFill>
                  <a:srgbClr val="000000"/>
                </a:solidFill>
                <a:effectLst/>
                <a:latin typeface="Helvetica" pitchFamily="2" charset="0"/>
              </a:rPr>
              <a:t>megérteni és</a:t>
            </a:r>
          </a:p>
          <a:p>
            <a:r>
              <a:rPr lang="hu-HU" dirty="0">
                <a:solidFill>
                  <a:srgbClr val="000000"/>
                </a:solidFill>
                <a:effectLst/>
                <a:latin typeface="Helvetica" pitchFamily="2" charset="0"/>
              </a:rPr>
              <a:t>elmagyarázni. Ezért </a:t>
            </a:r>
            <a:r>
              <a:rPr lang="hu-HU" b="1" dirty="0">
                <a:solidFill>
                  <a:srgbClr val="000000"/>
                </a:solidFill>
                <a:effectLst/>
                <a:latin typeface="Helvetica" pitchFamily="2" charset="0"/>
              </a:rPr>
              <a:t>objektum-összetételt, ami kisebb </a:t>
            </a:r>
            <a:r>
              <a:rPr lang="hu-HU" b="1" dirty="0" err="1">
                <a:solidFill>
                  <a:srgbClr val="000000"/>
                </a:solidFill>
                <a:effectLst/>
                <a:latin typeface="Helvetica" pitchFamily="2" charset="0"/>
              </a:rPr>
              <a:t>csatoltságot</a:t>
            </a:r>
            <a:r>
              <a:rPr lang="hu-HU" b="1" dirty="0">
                <a:solidFill>
                  <a:srgbClr val="000000"/>
                </a:solidFill>
                <a:effectLst/>
                <a:latin typeface="Helvetica" pitchFamily="2" charset="0"/>
              </a:rPr>
              <a:t>, kisebb implementációs függőséget</a:t>
            </a:r>
          </a:p>
          <a:p>
            <a:r>
              <a:rPr lang="hu-HU" b="1" dirty="0">
                <a:solidFill>
                  <a:srgbClr val="000000"/>
                </a:solidFill>
                <a:effectLst/>
                <a:latin typeface="Helvetica" pitchFamily="2" charset="0"/>
              </a:rPr>
              <a:t>és rugalmasabb kódot biztosít, </a:t>
            </a:r>
            <a:r>
              <a:rPr lang="hu-HU" dirty="0">
                <a:solidFill>
                  <a:srgbClr val="000000"/>
                </a:solidFill>
                <a:effectLst/>
                <a:latin typeface="Helvetica" pitchFamily="2" charset="0"/>
              </a:rPr>
              <a:t>csak akkor használjunk, ha már sok </a:t>
            </a:r>
            <a:r>
              <a:rPr lang="hu-HU" b="1" dirty="0">
                <a:solidFill>
                  <a:srgbClr val="000000"/>
                </a:solidFill>
                <a:effectLst/>
                <a:latin typeface="Helvetica" pitchFamily="2" charset="0"/>
              </a:rPr>
              <a:t>programozói tapasztalattal </a:t>
            </a:r>
            <a:r>
              <a:rPr lang="hu-HU" dirty="0">
                <a:solidFill>
                  <a:srgbClr val="000000"/>
                </a:solidFill>
                <a:effectLst/>
                <a:latin typeface="Helvetica" pitchFamily="2" charset="0"/>
              </a:rPr>
              <a:t>bírunk.</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Amikor </a:t>
            </a:r>
            <a:r>
              <a:rPr lang="hu-HU" b="1" dirty="0">
                <a:solidFill>
                  <a:srgbClr val="000000"/>
                </a:solidFill>
                <a:effectLst/>
                <a:latin typeface="Helvetica" pitchFamily="2" charset="0"/>
              </a:rPr>
              <a:t>objektum-összetételnél egy metódust úgy valósítok meg</a:t>
            </a:r>
            <a:r>
              <a:rPr lang="hu-HU" dirty="0">
                <a:solidFill>
                  <a:srgbClr val="000000"/>
                </a:solidFill>
                <a:effectLst/>
                <a:latin typeface="Helvetica" pitchFamily="2" charset="0"/>
              </a:rPr>
              <a:t>, hogy annak </a:t>
            </a:r>
            <a:r>
              <a:rPr lang="hu-HU" b="1" dirty="0">
                <a:solidFill>
                  <a:srgbClr val="000000"/>
                </a:solidFill>
                <a:effectLst/>
                <a:latin typeface="Helvetica" pitchFamily="2" charset="0"/>
              </a:rPr>
              <a:t>lényegi része csak az,</a:t>
            </a:r>
          </a:p>
          <a:p>
            <a:r>
              <a:rPr lang="hu-HU" b="1" dirty="0">
                <a:solidFill>
                  <a:srgbClr val="000000"/>
                </a:solidFill>
                <a:effectLst/>
                <a:latin typeface="Helvetica" pitchFamily="2" charset="0"/>
              </a:rPr>
              <a:t>hogy az összetételt megvalósító referencián keresztül meghívom annak egy metódusát</a:t>
            </a:r>
            <a:r>
              <a:rPr lang="hu-HU" dirty="0">
                <a:solidFill>
                  <a:srgbClr val="000000"/>
                </a:solidFill>
                <a:effectLst/>
                <a:latin typeface="Helvetica" pitchFamily="2" charset="0"/>
              </a:rPr>
              <a:t>, akkor azt</a:t>
            </a:r>
          </a:p>
          <a:p>
            <a:r>
              <a:rPr lang="hu-HU" dirty="0">
                <a:solidFill>
                  <a:srgbClr val="000000"/>
                </a:solidFill>
                <a:effectLst/>
                <a:latin typeface="Helvetica" pitchFamily="2" charset="0"/>
              </a:rPr>
              <a:t>mondjuk, hogy </a:t>
            </a:r>
            <a:r>
              <a:rPr lang="hu-HU" b="1" dirty="0">
                <a:solidFill>
                  <a:srgbClr val="000000"/>
                </a:solidFill>
                <a:effectLst/>
                <a:latin typeface="Helvetica" pitchFamily="2" charset="0"/>
              </a:rPr>
              <a:t>átdelegálom a felelősséget a beágyazott objektumnak</a:t>
            </a:r>
            <a:r>
              <a:rPr lang="hu-HU" dirty="0">
                <a:solidFill>
                  <a:srgbClr val="000000"/>
                </a:solidFill>
                <a:effectLst/>
                <a:latin typeface="Helvetica" pitchFamily="2" charset="0"/>
              </a:rPr>
              <a:t>. </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Az objektum-összetételnél kérdés, hogy hogyan kapjuk meg az összetételben szereplő objektumot. A</a:t>
            </a:r>
          </a:p>
          <a:p>
            <a:r>
              <a:rPr lang="hu-HU" dirty="0">
                <a:solidFill>
                  <a:srgbClr val="000000"/>
                </a:solidFill>
                <a:effectLst/>
                <a:latin typeface="Helvetica" pitchFamily="2" charset="0"/>
              </a:rPr>
              <a:t>fenti példában saját példányt készítettünk. Ezzel a kérdéssel részletesen foglalkozunk a</a:t>
            </a:r>
          </a:p>
          <a:p>
            <a:r>
              <a:rPr lang="hu-HU" dirty="0">
                <a:solidFill>
                  <a:srgbClr val="000000"/>
                </a:solidFill>
                <a:effectLst/>
                <a:latin typeface="Helvetica" pitchFamily="2" charset="0"/>
              </a:rPr>
              <a:t>felelősséginjektálás témakörén belül.</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A későbbiekben látni fogjuk, hogy </a:t>
            </a:r>
            <a:r>
              <a:rPr lang="hu-HU" b="1" dirty="0">
                <a:solidFill>
                  <a:srgbClr val="000000"/>
                </a:solidFill>
                <a:effectLst/>
                <a:latin typeface="Helvetica" pitchFamily="2" charset="0"/>
              </a:rPr>
              <a:t>habár az öröklődést mindig ki lehet váltani objektum-összetétellel,</a:t>
            </a:r>
          </a:p>
          <a:p>
            <a:r>
              <a:rPr lang="hu-HU" b="1" dirty="0">
                <a:solidFill>
                  <a:srgbClr val="000000"/>
                </a:solidFill>
                <a:effectLst/>
                <a:latin typeface="Helvetica" pitchFamily="2" charset="0"/>
              </a:rPr>
              <a:t>nem mindig ez a célravezető,</a:t>
            </a:r>
            <a:r>
              <a:rPr lang="hu-HU" dirty="0">
                <a:solidFill>
                  <a:srgbClr val="000000"/>
                </a:solidFill>
                <a:effectLst/>
                <a:latin typeface="Helvetica" pitchFamily="2" charset="0"/>
              </a:rPr>
              <a:t> hiszen </a:t>
            </a:r>
            <a:r>
              <a:rPr lang="hu-HU" b="1" dirty="0">
                <a:solidFill>
                  <a:srgbClr val="000000"/>
                </a:solidFill>
                <a:effectLst/>
                <a:latin typeface="Helvetica" pitchFamily="2" charset="0"/>
              </a:rPr>
              <a:t>öröklődés nélkül nincs többalakúság. </a:t>
            </a:r>
            <a:r>
              <a:rPr lang="hu-HU" dirty="0">
                <a:solidFill>
                  <a:srgbClr val="000000"/>
                </a:solidFill>
                <a:effectLst/>
                <a:latin typeface="Helvetica" pitchFamily="2" charset="0"/>
              </a:rPr>
              <a:t>Többalakúság nélkül pedig</a:t>
            </a:r>
          </a:p>
          <a:p>
            <a:r>
              <a:rPr lang="hu-HU" b="1" dirty="0">
                <a:solidFill>
                  <a:srgbClr val="000000"/>
                </a:solidFill>
                <a:effectLst/>
                <a:latin typeface="Helvetica" pitchFamily="2" charset="0"/>
              </a:rPr>
              <a:t>nem lehet rugalmas kódot írni</a:t>
            </a:r>
          </a:p>
        </p:txBody>
      </p:sp>
      <p:sp>
        <p:nvSpPr>
          <p:cNvPr id="4" name="Slide Number Placeholder 3"/>
          <p:cNvSpPr>
            <a:spLocks noGrp="1"/>
          </p:cNvSpPr>
          <p:nvPr>
            <p:ph type="sldNum" sz="quarter" idx="5"/>
          </p:nvPr>
        </p:nvSpPr>
        <p:spPr/>
        <p:txBody>
          <a:bodyPr/>
          <a:lstStyle/>
          <a:p>
            <a:fld id="{0C0F803C-AAC1-E74E-BEF1-1BEB3F75382B}" type="slidenum">
              <a:rPr lang="en-GB" smtClean="0"/>
              <a:t>28</a:t>
            </a:fld>
            <a:endParaRPr lang="en-GB"/>
          </a:p>
        </p:txBody>
      </p:sp>
    </p:spTree>
    <p:extLst>
      <p:ext uri="{BB962C8B-B14F-4D97-AF65-F5344CB8AC3E}">
        <p14:creationId xmlns:p14="http://schemas.microsoft.com/office/powerpoint/2010/main" val="1663222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solidFill>
                  <a:srgbClr val="000000"/>
                </a:solidFill>
                <a:effectLst/>
                <a:latin typeface="Helvetica" pitchFamily="2" charset="0"/>
              </a:rPr>
              <a:t>Gyakori</a:t>
            </a:r>
            <a:r>
              <a:rPr lang="en-GB" dirty="0">
                <a:solidFill>
                  <a:srgbClr val="000000"/>
                </a:solidFill>
                <a:effectLst/>
                <a:latin typeface="Helvetica" pitchFamily="2" charset="0"/>
              </a:rPr>
              <a:t> </a:t>
            </a:r>
            <a:r>
              <a:rPr lang="en-GB" dirty="0" err="1">
                <a:solidFill>
                  <a:srgbClr val="000000"/>
                </a:solidFill>
                <a:effectLst/>
                <a:latin typeface="Helvetica" pitchFamily="2" charset="0"/>
              </a:rPr>
              <a:t>programozói</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oldanak</a:t>
            </a:r>
            <a:r>
              <a:rPr lang="en-GB" dirty="0">
                <a:solidFill>
                  <a:srgbClr val="000000"/>
                </a:solidFill>
                <a:effectLst/>
                <a:latin typeface="Helvetica" pitchFamily="2" charset="0"/>
              </a:rPr>
              <a:t> meg.</a:t>
            </a:r>
          </a:p>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a:t>
            </a:fld>
            <a:endParaRPr lang="en-GB"/>
          </a:p>
        </p:txBody>
      </p:sp>
    </p:spTree>
    <p:extLst>
      <p:ext uri="{BB962C8B-B14F-4D97-AF65-F5344CB8AC3E}">
        <p14:creationId xmlns:p14="http://schemas.microsoft.com/office/powerpoint/2010/main" val="1383545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3</a:t>
            </a:fld>
            <a:endParaRPr lang="en-GB"/>
          </a:p>
        </p:txBody>
      </p:sp>
    </p:spTree>
    <p:extLst>
      <p:ext uri="{BB962C8B-B14F-4D97-AF65-F5344CB8AC3E}">
        <p14:creationId xmlns:p14="http://schemas.microsoft.com/office/powerpoint/2010/main" val="2699258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4</a:t>
            </a:fld>
            <a:endParaRPr lang="en-GB"/>
          </a:p>
        </p:txBody>
      </p:sp>
    </p:spTree>
    <p:extLst>
      <p:ext uri="{BB962C8B-B14F-4D97-AF65-F5344CB8AC3E}">
        <p14:creationId xmlns:p14="http://schemas.microsoft.com/office/powerpoint/2010/main" val="3130177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5</a:t>
            </a:fld>
            <a:endParaRPr lang="en-GB"/>
          </a:p>
        </p:txBody>
      </p:sp>
    </p:spTree>
    <p:extLst>
      <p:ext uri="{BB962C8B-B14F-4D97-AF65-F5344CB8AC3E}">
        <p14:creationId xmlns:p14="http://schemas.microsoft.com/office/powerpoint/2010/main" val="254693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Separation of Concerns</a:t>
            </a:r>
          </a:p>
          <a:p>
            <a:r>
              <a:rPr lang="en-GB" dirty="0" err="1"/>
              <a:t>Alacsonyabb</a:t>
            </a:r>
            <a:r>
              <a:rPr lang="en-GB" dirty="0"/>
              <a:t> </a:t>
            </a:r>
            <a:r>
              <a:rPr lang="en-GB" dirty="0" err="1"/>
              <a:t>csatoltság</a:t>
            </a:r>
            <a:r>
              <a:rPr lang="en-GB" dirty="0"/>
              <a:t> </a:t>
            </a:r>
            <a:r>
              <a:rPr lang="en-GB" dirty="0" err="1"/>
              <a:t>monolitikus</a:t>
            </a:r>
            <a:r>
              <a:rPr lang="en-GB" dirty="0"/>
              <a:t>, </a:t>
            </a:r>
            <a:r>
              <a:rPr lang="en-GB" dirty="0" err="1"/>
              <a:t>strukturálatlan</a:t>
            </a:r>
            <a:r>
              <a:rPr lang="en-GB" dirty="0"/>
              <a:t> </a:t>
            </a:r>
            <a:r>
              <a:rPr lang="en-GB" dirty="0" err="1"/>
              <a:t>rendszerekhez</a:t>
            </a:r>
            <a:r>
              <a:rPr lang="en-GB" dirty="0"/>
              <a:t> </a:t>
            </a:r>
            <a:r>
              <a:rPr lang="en-GB" dirty="0" err="1"/>
              <a:t>képest</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6</a:t>
            </a:fld>
            <a:endParaRPr lang="en-GB"/>
          </a:p>
        </p:txBody>
      </p:sp>
    </p:spTree>
    <p:extLst>
      <p:ext uri="{BB962C8B-B14F-4D97-AF65-F5344CB8AC3E}">
        <p14:creationId xmlns:p14="http://schemas.microsoft.com/office/powerpoint/2010/main" val="1994332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Separation of Concerns</a:t>
            </a:r>
          </a:p>
          <a:p>
            <a:r>
              <a:rPr lang="en-GB" dirty="0" err="1"/>
              <a:t>Alacsony</a:t>
            </a:r>
            <a:r>
              <a:rPr lang="en-GB" dirty="0"/>
              <a:t> </a:t>
            </a:r>
            <a:r>
              <a:rPr lang="en-GB" dirty="0" err="1"/>
              <a:t>csatoltság</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7</a:t>
            </a:fld>
            <a:endParaRPr lang="en-GB"/>
          </a:p>
        </p:txBody>
      </p:sp>
    </p:spTree>
    <p:extLst>
      <p:ext uri="{BB962C8B-B14F-4D97-AF65-F5344CB8AC3E}">
        <p14:creationId xmlns:p14="http://schemas.microsoft.com/office/powerpoint/2010/main" val="3505390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8</a:t>
            </a:fld>
            <a:endParaRPr lang="en-GB"/>
          </a:p>
        </p:txBody>
      </p:sp>
    </p:spTree>
    <p:extLst>
      <p:ext uri="{BB962C8B-B14F-4D97-AF65-F5344CB8AC3E}">
        <p14:creationId xmlns:p14="http://schemas.microsoft.com/office/powerpoint/2010/main" val="17711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C7E69-0AE0-836C-96A6-97FCC0B852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39E43642-F1F4-4B10-7922-68C04E790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E73D085-182B-C26D-288F-D4AAB2391C63}"/>
              </a:ext>
            </a:extLst>
          </p:cNvPr>
          <p:cNvSpPr>
            <a:spLocks noGrp="1"/>
          </p:cNvSpPr>
          <p:nvPr>
            <p:ph type="dt" sz="half" idx="10"/>
          </p:nvPr>
        </p:nvSpPr>
        <p:spPr/>
        <p:txBody>
          <a:bodyPr/>
          <a:lstStyle/>
          <a:p>
            <a:fld id="{DA5C926F-7512-0149-A148-5F83CA1C5E2B}" type="datetime1">
              <a:rPr lang="hu-HU" smtClean="0"/>
              <a:t>2024. 04. 12.</a:t>
            </a:fld>
            <a:endParaRPr lang="en-GB"/>
          </a:p>
        </p:txBody>
      </p:sp>
      <p:sp>
        <p:nvSpPr>
          <p:cNvPr id="5" name="Footer Placeholder 4">
            <a:extLst>
              <a:ext uri="{FF2B5EF4-FFF2-40B4-BE49-F238E27FC236}">
                <a16:creationId xmlns:a16="http://schemas.microsoft.com/office/drawing/2014/main" id="{6CE6E766-8773-28DE-D1FA-785CE4549F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B5BF9D-7CF8-F34D-4FB9-5DDF0EBD2B5A}"/>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4253026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906E-8426-BA91-35C6-C310E98F051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0CCB0B7-C8C4-ADBD-3621-759F70643C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002EA7-E191-2632-69DE-0925292BD514}"/>
              </a:ext>
            </a:extLst>
          </p:cNvPr>
          <p:cNvSpPr>
            <a:spLocks noGrp="1"/>
          </p:cNvSpPr>
          <p:nvPr>
            <p:ph type="dt" sz="half" idx="10"/>
          </p:nvPr>
        </p:nvSpPr>
        <p:spPr/>
        <p:txBody>
          <a:bodyPr/>
          <a:lstStyle/>
          <a:p>
            <a:fld id="{5D866191-7981-254E-A868-3DD01DDBBCD9}" type="datetime1">
              <a:rPr lang="hu-HU" smtClean="0"/>
              <a:t>2024. 04. 12.</a:t>
            </a:fld>
            <a:endParaRPr lang="en-GB"/>
          </a:p>
        </p:txBody>
      </p:sp>
      <p:sp>
        <p:nvSpPr>
          <p:cNvPr id="5" name="Footer Placeholder 4">
            <a:extLst>
              <a:ext uri="{FF2B5EF4-FFF2-40B4-BE49-F238E27FC236}">
                <a16:creationId xmlns:a16="http://schemas.microsoft.com/office/drawing/2014/main" id="{1E0ED4D5-E946-2FB7-85D1-19FA34FB5F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12AC9C-39BA-55E8-B00C-DC495FAC11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81777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0020E-C225-B360-75FC-9B3169259C0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761C30-2442-99DD-16AB-569391A81A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730807-F2B1-54C8-5D29-43DF6BBB94E0}"/>
              </a:ext>
            </a:extLst>
          </p:cNvPr>
          <p:cNvSpPr>
            <a:spLocks noGrp="1"/>
          </p:cNvSpPr>
          <p:nvPr>
            <p:ph type="dt" sz="half" idx="10"/>
          </p:nvPr>
        </p:nvSpPr>
        <p:spPr/>
        <p:txBody>
          <a:bodyPr/>
          <a:lstStyle/>
          <a:p>
            <a:fld id="{A35574D7-4C22-0448-9F7B-25FE396633DF}" type="datetime1">
              <a:rPr lang="hu-HU" smtClean="0"/>
              <a:t>2024. 04. 12.</a:t>
            </a:fld>
            <a:endParaRPr lang="en-GB"/>
          </a:p>
        </p:txBody>
      </p:sp>
      <p:sp>
        <p:nvSpPr>
          <p:cNvPr id="5" name="Footer Placeholder 4">
            <a:extLst>
              <a:ext uri="{FF2B5EF4-FFF2-40B4-BE49-F238E27FC236}">
                <a16:creationId xmlns:a16="http://schemas.microsoft.com/office/drawing/2014/main" id="{C8A5A132-C78F-8507-712F-E8395BB0D1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1EC1-BC42-ACF5-1A85-08B617EDCD2E}"/>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85359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4CEB-7B46-5A31-8C64-3586E30801E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4C4DC7F-CB7F-E89E-3329-553968B889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D9DD395-7ADB-51C8-82F5-B6579D1546CE}"/>
              </a:ext>
            </a:extLst>
          </p:cNvPr>
          <p:cNvSpPr>
            <a:spLocks noGrp="1"/>
          </p:cNvSpPr>
          <p:nvPr>
            <p:ph type="dt" sz="half" idx="10"/>
          </p:nvPr>
        </p:nvSpPr>
        <p:spPr/>
        <p:txBody>
          <a:bodyPr/>
          <a:lstStyle/>
          <a:p>
            <a:fld id="{49C7A671-6FD4-964A-9BFC-FD9FC8380D28}" type="datetime1">
              <a:rPr lang="hu-HU" smtClean="0"/>
              <a:t>2024. 04. 12.</a:t>
            </a:fld>
            <a:endParaRPr lang="en-GB"/>
          </a:p>
        </p:txBody>
      </p:sp>
      <p:sp>
        <p:nvSpPr>
          <p:cNvPr id="5" name="Footer Placeholder 4">
            <a:extLst>
              <a:ext uri="{FF2B5EF4-FFF2-40B4-BE49-F238E27FC236}">
                <a16:creationId xmlns:a16="http://schemas.microsoft.com/office/drawing/2014/main" id="{6384F6AC-8598-D290-0A85-11D93ED9F4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E0205C-FBDF-2CDB-3732-7AB009C97803}"/>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126626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D34B-2002-A402-7AC3-B823A69C50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8488164-5D7E-42FE-D4C8-C05269C253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05613AF-9BCB-ADEC-6A70-C31F539B8239}"/>
              </a:ext>
            </a:extLst>
          </p:cNvPr>
          <p:cNvSpPr>
            <a:spLocks noGrp="1"/>
          </p:cNvSpPr>
          <p:nvPr>
            <p:ph type="dt" sz="half" idx="10"/>
          </p:nvPr>
        </p:nvSpPr>
        <p:spPr/>
        <p:txBody>
          <a:bodyPr/>
          <a:lstStyle/>
          <a:p>
            <a:fld id="{BAA32ED4-0432-6E4F-8333-2698576B59F8}" type="datetime1">
              <a:rPr lang="hu-HU" smtClean="0"/>
              <a:t>2024. 04. 12.</a:t>
            </a:fld>
            <a:endParaRPr lang="en-GB"/>
          </a:p>
        </p:txBody>
      </p:sp>
      <p:sp>
        <p:nvSpPr>
          <p:cNvPr id="5" name="Footer Placeholder 4">
            <a:extLst>
              <a:ext uri="{FF2B5EF4-FFF2-40B4-BE49-F238E27FC236}">
                <a16:creationId xmlns:a16="http://schemas.microsoft.com/office/drawing/2014/main" id="{1E1D622B-8657-DB36-C5B4-2657E12C45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68131B-125D-B550-71EC-E222CE65A227}"/>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167140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1110-F059-62C4-695E-4150C1A3050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F60FB74-3D08-12EA-A94B-5750C0DFEE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95F7724-4AEE-D123-BCB8-1EE0F2B802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CA860C2-D2A5-0806-EC22-548EBEE2D3B2}"/>
              </a:ext>
            </a:extLst>
          </p:cNvPr>
          <p:cNvSpPr>
            <a:spLocks noGrp="1"/>
          </p:cNvSpPr>
          <p:nvPr>
            <p:ph type="dt" sz="half" idx="10"/>
          </p:nvPr>
        </p:nvSpPr>
        <p:spPr/>
        <p:txBody>
          <a:bodyPr/>
          <a:lstStyle/>
          <a:p>
            <a:fld id="{D375486C-7501-D141-993D-DA65E83A7308}" type="datetime1">
              <a:rPr lang="hu-HU" smtClean="0"/>
              <a:t>2024. 04. 12.</a:t>
            </a:fld>
            <a:endParaRPr lang="en-GB"/>
          </a:p>
        </p:txBody>
      </p:sp>
      <p:sp>
        <p:nvSpPr>
          <p:cNvPr id="6" name="Footer Placeholder 5">
            <a:extLst>
              <a:ext uri="{FF2B5EF4-FFF2-40B4-BE49-F238E27FC236}">
                <a16:creationId xmlns:a16="http://schemas.microsoft.com/office/drawing/2014/main" id="{CE99E8BF-5381-F25D-6CA7-B652A1D56A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28F23D-CAE8-6AB9-E505-E83DA09D2D12}"/>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9476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C558-246C-F3AA-A679-D41252893A3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3FD7849-E1D5-692D-E277-E40C4338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3043D3-1F82-4DD5-7266-47A7CD7E9C9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C37220B-9958-7830-DE98-6F5469EB6C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6C61B69-AC98-4048-A4E2-EBAD431DD2D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1B17D83-8E19-76A0-29FE-249CBFCE08A4}"/>
              </a:ext>
            </a:extLst>
          </p:cNvPr>
          <p:cNvSpPr>
            <a:spLocks noGrp="1"/>
          </p:cNvSpPr>
          <p:nvPr>
            <p:ph type="dt" sz="half" idx="10"/>
          </p:nvPr>
        </p:nvSpPr>
        <p:spPr/>
        <p:txBody>
          <a:bodyPr/>
          <a:lstStyle/>
          <a:p>
            <a:fld id="{D4005C4B-74C7-0547-9C91-EDA0D6BD08C4}" type="datetime1">
              <a:rPr lang="hu-HU" smtClean="0"/>
              <a:t>2024. 04. 12.</a:t>
            </a:fld>
            <a:endParaRPr lang="en-GB"/>
          </a:p>
        </p:txBody>
      </p:sp>
      <p:sp>
        <p:nvSpPr>
          <p:cNvPr id="8" name="Footer Placeholder 7">
            <a:extLst>
              <a:ext uri="{FF2B5EF4-FFF2-40B4-BE49-F238E27FC236}">
                <a16:creationId xmlns:a16="http://schemas.microsoft.com/office/drawing/2014/main" id="{27D4F8E8-E608-1C83-3F17-AAD2D7D0BA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6100968-A535-AC19-6EB3-A8E96501910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79604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57A4-149C-B3FE-6D7A-F6FD5512063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C1450A7-0CED-4BF2-CFA2-C9F36ECCCE0B}"/>
              </a:ext>
            </a:extLst>
          </p:cNvPr>
          <p:cNvSpPr>
            <a:spLocks noGrp="1"/>
          </p:cNvSpPr>
          <p:nvPr>
            <p:ph type="dt" sz="half" idx="10"/>
          </p:nvPr>
        </p:nvSpPr>
        <p:spPr/>
        <p:txBody>
          <a:bodyPr/>
          <a:lstStyle/>
          <a:p>
            <a:fld id="{7FE2B68C-CFF7-6B42-B7C8-52110B9A288B}" type="datetime1">
              <a:rPr lang="hu-HU" smtClean="0"/>
              <a:t>2024. 04. 12.</a:t>
            </a:fld>
            <a:endParaRPr lang="en-GB"/>
          </a:p>
        </p:txBody>
      </p:sp>
      <p:sp>
        <p:nvSpPr>
          <p:cNvPr id="4" name="Footer Placeholder 3">
            <a:extLst>
              <a:ext uri="{FF2B5EF4-FFF2-40B4-BE49-F238E27FC236}">
                <a16:creationId xmlns:a16="http://schemas.microsoft.com/office/drawing/2014/main" id="{9439A619-E63A-3B64-7202-993183B1404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F464829-E905-25AB-5787-E1AF162A4328}"/>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7482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FE1E9-BD91-F5BC-B3E0-3A2955734953}"/>
              </a:ext>
            </a:extLst>
          </p:cNvPr>
          <p:cNvSpPr>
            <a:spLocks noGrp="1"/>
          </p:cNvSpPr>
          <p:nvPr>
            <p:ph type="dt" sz="half" idx="10"/>
          </p:nvPr>
        </p:nvSpPr>
        <p:spPr/>
        <p:txBody>
          <a:bodyPr/>
          <a:lstStyle/>
          <a:p>
            <a:fld id="{8A286C48-62BE-1244-808B-C4C53742076B}" type="datetime1">
              <a:rPr lang="hu-HU" smtClean="0"/>
              <a:t>2024. 04. 12.</a:t>
            </a:fld>
            <a:endParaRPr lang="en-GB"/>
          </a:p>
        </p:txBody>
      </p:sp>
      <p:sp>
        <p:nvSpPr>
          <p:cNvPr id="3" name="Footer Placeholder 2">
            <a:extLst>
              <a:ext uri="{FF2B5EF4-FFF2-40B4-BE49-F238E27FC236}">
                <a16:creationId xmlns:a16="http://schemas.microsoft.com/office/drawing/2014/main" id="{8AA96137-090C-3B1F-7236-B781EA886CE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7BF9D7-BE1B-03C6-39DB-46537457DE9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398147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CED-EC27-BCB5-D633-3B6BD53D0E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2BFB224-A1BD-92AB-57CF-0F6848869D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17FF7CA-54E3-EA11-85D1-FCC33EA8B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67D1BB-B5A8-CEE3-2F17-134F11A96619}"/>
              </a:ext>
            </a:extLst>
          </p:cNvPr>
          <p:cNvSpPr>
            <a:spLocks noGrp="1"/>
          </p:cNvSpPr>
          <p:nvPr>
            <p:ph type="dt" sz="half" idx="10"/>
          </p:nvPr>
        </p:nvSpPr>
        <p:spPr/>
        <p:txBody>
          <a:bodyPr/>
          <a:lstStyle/>
          <a:p>
            <a:fld id="{1308AD0C-A842-EC46-A757-98411123E56D}" type="datetime1">
              <a:rPr lang="hu-HU" smtClean="0"/>
              <a:t>2024. 04. 12.</a:t>
            </a:fld>
            <a:endParaRPr lang="en-GB"/>
          </a:p>
        </p:txBody>
      </p:sp>
      <p:sp>
        <p:nvSpPr>
          <p:cNvPr id="6" name="Footer Placeholder 5">
            <a:extLst>
              <a:ext uri="{FF2B5EF4-FFF2-40B4-BE49-F238E27FC236}">
                <a16:creationId xmlns:a16="http://schemas.microsoft.com/office/drawing/2014/main" id="{5780CB89-93F1-F522-7A97-E8FE3416B7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051AE5-D05F-1F06-EF22-FBAFE8F6FB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87729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24A4-A72E-7D75-855C-C6633076F5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59878EDB-347A-6945-1299-E2A1A2B9AA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55681E3-ABDB-5991-C3D1-13A0F9D6D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7291C8-2870-F85D-202F-933AE9F0591A}"/>
              </a:ext>
            </a:extLst>
          </p:cNvPr>
          <p:cNvSpPr>
            <a:spLocks noGrp="1"/>
          </p:cNvSpPr>
          <p:nvPr>
            <p:ph type="dt" sz="half" idx="10"/>
          </p:nvPr>
        </p:nvSpPr>
        <p:spPr/>
        <p:txBody>
          <a:bodyPr/>
          <a:lstStyle/>
          <a:p>
            <a:fld id="{6E062674-BD91-864B-AB0F-57E238F2DCE0}" type="datetime1">
              <a:rPr lang="hu-HU" smtClean="0"/>
              <a:t>2024. 04. 12.</a:t>
            </a:fld>
            <a:endParaRPr lang="en-GB"/>
          </a:p>
        </p:txBody>
      </p:sp>
      <p:sp>
        <p:nvSpPr>
          <p:cNvPr id="6" name="Footer Placeholder 5">
            <a:extLst>
              <a:ext uri="{FF2B5EF4-FFF2-40B4-BE49-F238E27FC236}">
                <a16:creationId xmlns:a16="http://schemas.microsoft.com/office/drawing/2014/main" id="{9A1C8AF7-2357-386A-66DD-FA3B8D6A16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785EE8-1949-5E87-5B2C-D56A6BAFEBD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838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122DEC-CC0D-E2EB-05D2-07DFDB0AF5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94C6591-D25D-9DBD-1404-4E741CCE5A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5ED99D6-84E4-157F-39F7-2A492D75C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FC1F4B-E9B6-2B4A-9D67-BF297F2F44E3}" type="datetime1">
              <a:rPr lang="hu-HU" smtClean="0"/>
              <a:t>2024. 04. 12.</a:t>
            </a:fld>
            <a:endParaRPr lang="en-GB"/>
          </a:p>
        </p:txBody>
      </p:sp>
      <p:sp>
        <p:nvSpPr>
          <p:cNvPr id="5" name="Footer Placeholder 4">
            <a:extLst>
              <a:ext uri="{FF2B5EF4-FFF2-40B4-BE49-F238E27FC236}">
                <a16:creationId xmlns:a16="http://schemas.microsoft.com/office/drawing/2014/main" id="{6941539B-0027-B465-70DC-33747AC36D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3C35CAF-3AAD-BF27-F0E4-4F7FEC822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6F0C22-2623-DD4A-BF15-550A450FF1F4}" type="slidenum">
              <a:rPr lang="en-GB" smtClean="0"/>
              <a:t>‹#›</a:t>
            </a:fld>
            <a:endParaRPr lang="en-GB"/>
          </a:p>
        </p:txBody>
      </p:sp>
    </p:spTree>
    <p:extLst>
      <p:ext uri="{BB962C8B-B14F-4D97-AF65-F5344CB8AC3E}">
        <p14:creationId xmlns:p14="http://schemas.microsoft.com/office/powerpoint/2010/main" val="3304091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mailto:https://dotnet.microsoft.com/en-us/apps/aspnet/mvc" TargetMode="External"/><Relationship Id="rId5" Type="http://schemas.openxmlformats.org/officeDocument/2006/relationships/image" Target="../media/image4.pn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8.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png"/><Relationship Id="rId4" Type="http://schemas.microsoft.com/office/2007/relationships/hdphoto" Target="../media/hdphoto9.wdp"/><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9.wdp"/></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microsoft.com/office/2007/relationships/hdphoto" Target="../media/hdphoto10.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microsoft.com/office/2007/relationships/hdphoto" Target="../media/hdphoto1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0AD357-30C6-C7C4-BEBA-4D857E4D635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t="19940" b="19940"/>
          <a:stretch/>
        </p:blipFill>
        <p:spPr>
          <a:xfrm>
            <a:off x="0" y="720000"/>
            <a:ext cx="12192000" cy="5497434"/>
          </a:xfrm>
          <a:prstGeom prst="rect">
            <a:avLst/>
          </a:prstGeom>
        </p:spPr>
      </p:pic>
      <p:pic>
        <p:nvPicPr>
          <p:cNvPr id="5" name="Graphic 4">
            <a:extLst>
              <a:ext uri="{FF2B5EF4-FFF2-40B4-BE49-F238E27FC236}">
                <a16:creationId xmlns:a16="http://schemas.microsoft.com/office/drawing/2014/main" id="{283FC325-6B3E-28B3-EE08-102F53230D1C}"/>
              </a:ext>
            </a:extLst>
          </p:cNvPr>
          <p:cNvPicPr>
            <a:picLocks noChangeAspect="1"/>
          </p:cNvPicPr>
          <p:nvPr/>
        </p:nvPicPr>
        <p:blipFill>
          <a:blip r:embed="rId5">
            <a:grayscl/>
            <a:lum bright="-26000"/>
            <a:extLst>
              <a:ext uri="{96DAC541-7B7A-43D3-8B79-37D633B846F1}">
                <asvg:svgBlip xmlns:asvg="http://schemas.microsoft.com/office/drawing/2016/SVG/main" r:embed="rId6"/>
              </a:ext>
            </a:extLst>
          </a:blip>
          <a:stretch>
            <a:fillRect/>
          </a:stretch>
        </p:blipFill>
        <p:spPr>
          <a:xfrm>
            <a:off x="-14448" y="322225"/>
            <a:ext cx="12206448" cy="5757759"/>
          </a:xfrm>
          <a:prstGeom prst="rect">
            <a:avLst/>
          </a:prstGeom>
          <a:effectLst>
            <a:outerShdw blurRad="190212" dist="38100" dir="8100000" algn="tr" rotWithShape="0">
              <a:prstClr val="black">
                <a:alpha val="40000"/>
              </a:prstClr>
            </a:outerShdw>
          </a:effectLst>
        </p:spPr>
      </p:pic>
      <p:sp>
        <p:nvSpPr>
          <p:cNvPr id="9" name="Rectangle 8">
            <a:extLst>
              <a:ext uri="{FF2B5EF4-FFF2-40B4-BE49-F238E27FC236}">
                <a16:creationId xmlns:a16="http://schemas.microsoft.com/office/drawing/2014/main" id="{D16E7F3D-BAFB-A7E8-990F-7A6DE039B882}"/>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sz="4000"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sz="4000"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7"/>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6.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TERVEZÉSI MINTÁK</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2024.04.12</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073109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0" y="-1215620"/>
            <a:ext cx="6138000" cy="10009240"/>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MVVM, Nézetmodell</a:t>
            </a:r>
          </a:p>
          <a:p>
            <a:pPr defTabSz="914377">
              <a:lnSpc>
                <a:spcPct val="100000"/>
              </a:lnSpc>
              <a:spcBef>
                <a:spcPts val="300"/>
              </a:spcBef>
              <a:spcAft>
                <a:spcPts val="200"/>
              </a:spcAft>
            </a:pPr>
            <a:r>
              <a:rPr lang="hu-HU" sz="1400" dirty="0">
                <a:latin typeface="Montserrat" pitchFamily="2" charset="77"/>
              </a:rPr>
              <a:t>Az MVP továbbfejlesztése</a:t>
            </a:r>
          </a:p>
          <a:p>
            <a:pPr defTabSz="914377">
              <a:lnSpc>
                <a:spcPct val="100000"/>
              </a:lnSpc>
              <a:spcBef>
                <a:spcPts val="300"/>
              </a:spcBef>
              <a:spcAft>
                <a:spcPts val="200"/>
              </a:spcAft>
            </a:pPr>
            <a:r>
              <a:rPr lang="hu-HU" sz="1400" dirty="0">
                <a:latin typeface="Montserrat" pitchFamily="2" charset="77"/>
              </a:rPr>
              <a:t>A nézetben a lehető legkevesebb üzleti logika van</a:t>
            </a:r>
          </a:p>
          <a:p>
            <a:pPr defTabSz="914377">
              <a:lnSpc>
                <a:spcPct val="100000"/>
              </a:lnSpc>
              <a:spcBef>
                <a:spcPts val="300"/>
              </a:spcBef>
              <a:spcAft>
                <a:spcPts val="200"/>
              </a:spcAft>
            </a:pPr>
            <a:r>
              <a:rPr lang="hu-HU" sz="1400" dirty="0">
                <a:latin typeface="Montserrat" pitchFamily="2" charset="77"/>
              </a:rPr>
              <a:t>A nézetmodell végez minden feladatot a nézet helyett</a:t>
            </a:r>
          </a:p>
          <a:p>
            <a:pPr defTabSz="914377">
              <a:lnSpc>
                <a:spcPct val="100000"/>
              </a:lnSpc>
              <a:spcBef>
                <a:spcPts val="300"/>
              </a:spcBef>
              <a:spcAft>
                <a:spcPts val="200"/>
              </a:spcAft>
            </a:pPr>
            <a:r>
              <a:rPr lang="hu-HU" sz="1400" dirty="0">
                <a:latin typeface="Montserrat" pitchFamily="2" charset="77"/>
              </a:rPr>
              <a:t>Így a nézet csak a megjelenítésért felel</a:t>
            </a:r>
            <a:endParaRPr lang="hu-HU" sz="1250" dirty="0">
              <a:latin typeface="Montserrat" pitchFamily="2" charset="77"/>
            </a:endParaRPr>
          </a:p>
          <a:p>
            <a:pPr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Erősebb </a:t>
            </a:r>
            <a:r>
              <a:rPr lang="hu-HU" sz="1400" dirty="0" err="1">
                <a:latin typeface="Montserrat" pitchFamily="2" charset="77"/>
              </a:rPr>
              <a:t>SoC</a:t>
            </a:r>
            <a:r>
              <a:rPr lang="hu-HU" sz="1400" dirty="0">
                <a:latin typeface="Montserrat" pitchFamily="2" charset="77"/>
              </a:rPr>
              <a:t>, még alacsonyabb </a:t>
            </a:r>
            <a:r>
              <a:rPr lang="hu-HU" sz="1400" dirty="0" err="1">
                <a:latin typeface="Montserrat" pitchFamily="2" charset="77"/>
              </a:rPr>
              <a:t>csatoltság</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Modern UI Framework támogatás</a:t>
            </a:r>
          </a:p>
          <a:p>
            <a:pPr defTabSz="914377">
              <a:lnSpc>
                <a:spcPct val="100000"/>
              </a:lnSpc>
              <a:spcBef>
                <a:spcPts val="300"/>
              </a:spcBef>
              <a:spcAft>
                <a:spcPts val="200"/>
              </a:spcAft>
            </a:pPr>
            <a:r>
              <a:rPr lang="hu-HU" sz="1400" dirty="0">
                <a:latin typeface="Montserrat" pitchFamily="2" charset="77"/>
              </a:rPr>
              <a:t>Beépített adatkötés – Automatikus </a:t>
            </a:r>
            <a:r>
              <a:rPr lang="hu-HU" sz="1400" dirty="0" err="1">
                <a:latin typeface="Montserrat" pitchFamily="2" charset="77"/>
              </a:rPr>
              <a:t>Sync</a:t>
            </a: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9</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2221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0" y="-1215620"/>
            <a:ext cx="6138000" cy="10009240"/>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ASP.NET MVC Framework</a:t>
            </a:r>
          </a:p>
          <a:p>
            <a:pPr defTabSz="914377">
              <a:lnSpc>
                <a:spcPct val="100000"/>
              </a:lnSpc>
              <a:spcBef>
                <a:spcPts val="300"/>
              </a:spcBef>
              <a:spcAft>
                <a:spcPts val="200"/>
              </a:spcAft>
            </a:pPr>
            <a:r>
              <a:rPr lang="hu-HU" sz="1400" dirty="0">
                <a:latin typeface="Montserrat" pitchFamily="2" charset="77"/>
              </a:rPr>
              <a:t>Fejlesszünk MVC alapú webalkalmazásokat</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Előnyök:</a:t>
            </a:r>
          </a:p>
          <a:p>
            <a:pPr defTabSz="914377">
              <a:lnSpc>
                <a:spcPct val="100000"/>
              </a:lnSpc>
              <a:spcBef>
                <a:spcPts val="300"/>
              </a:spcBef>
              <a:spcAft>
                <a:spcPts val="200"/>
              </a:spcAft>
            </a:pPr>
            <a:r>
              <a:rPr lang="hu-HU" sz="1400" dirty="0">
                <a:latin typeface="Montserrat" pitchFamily="2" charset="77"/>
              </a:rPr>
              <a:t>Integrált ASP.NET </a:t>
            </a:r>
            <a:r>
              <a:rPr lang="hu-HU" sz="1400" dirty="0" err="1">
                <a:latin typeface="Montserrat" pitchFamily="2" charset="77"/>
              </a:rPr>
              <a:t>Core</a:t>
            </a:r>
            <a:r>
              <a:rPr lang="hu-HU" sz="1400" dirty="0">
                <a:latin typeface="Montserrat" pitchFamily="2" charset="77"/>
              </a:rPr>
              <a:t> képességek pl.:</a:t>
            </a:r>
          </a:p>
          <a:p>
            <a:pPr lvl="1" defTabSz="914377">
              <a:lnSpc>
                <a:spcPct val="100000"/>
              </a:lnSpc>
              <a:spcBef>
                <a:spcPts val="300"/>
              </a:spcBef>
              <a:spcAft>
                <a:spcPts val="200"/>
              </a:spcAft>
            </a:pPr>
            <a:r>
              <a:rPr lang="hu-HU" sz="1250" dirty="0">
                <a:latin typeface="Montserrat" pitchFamily="2" charset="77"/>
              </a:rPr>
              <a:t>Master </a:t>
            </a:r>
            <a:r>
              <a:rPr lang="hu-HU" sz="1250" dirty="0" err="1">
                <a:latin typeface="Montserrat" pitchFamily="2" charset="77"/>
              </a:rPr>
              <a:t>page</a:t>
            </a:r>
            <a:r>
              <a:rPr lang="hu-HU" sz="1250" dirty="0">
                <a:latin typeface="Montserrat" pitchFamily="2" charset="77"/>
              </a:rPr>
              <a:t>-ek és konzisztens elrendezések</a:t>
            </a:r>
          </a:p>
          <a:p>
            <a:pPr lvl="1" defTabSz="914377">
              <a:lnSpc>
                <a:spcPct val="100000"/>
              </a:lnSpc>
              <a:spcBef>
                <a:spcPts val="300"/>
              </a:spcBef>
              <a:spcAft>
                <a:spcPts val="200"/>
              </a:spcAft>
            </a:pPr>
            <a:r>
              <a:rPr lang="hu-HU" sz="1250" dirty="0">
                <a:latin typeface="Montserrat" pitchFamily="2" charset="77"/>
              </a:rPr>
              <a:t>Beépített felhasználókezelés</a:t>
            </a:r>
          </a:p>
          <a:p>
            <a:pPr lvl="1" defTabSz="914377">
              <a:lnSpc>
                <a:spcPct val="100000"/>
              </a:lnSpc>
              <a:spcBef>
                <a:spcPts val="300"/>
              </a:spcBef>
              <a:spcAft>
                <a:spcPts val="200"/>
              </a:spcAft>
            </a:pPr>
            <a:r>
              <a:rPr lang="hu-HU" sz="1250" dirty="0">
                <a:latin typeface="Montserrat" pitchFamily="2" charset="77"/>
              </a:rPr>
              <a:t>HTML5 Kompatibilitás</a:t>
            </a:r>
          </a:p>
          <a:p>
            <a:pPr lvl="1" defTabSz="914377">
              <a:lnSpc>
                <a:spcPct val="100000"/>
              </a:lnSpc>
              <a:spcBef>
                <a:spcPts val="300"/>
              </a:spcBef>
              <a:spcAft>
                <a:spcPts val="200"/>
              </a:spcAft>
            </a:pPr>
            <a:r>
              <a:rPr lang="hu-HU" sz="1250" dirty="0">
                <a:latin typeface="Montserrat" pitchFamily="2" charset="77"/>
              </a:rPr>
              <a:t>Adatbázis csatlakozók</a:t>
            </a:r>
          </a:p>
          <a:p>
            <a:pPr lvl="1" defTabSz="914377">
              <a:lnSpc>
                <a:spcPct val="100000"/>
              </a:lnSpc>
              <a:spcBef>
                <a:spcPts val="300"/>
              </a:spcBef>
              <a:spcAft>
                <a:spcPts val="200"/>
              </a:spcAft>
            </a:pPr>
            <a:r>
              <a:rPr lang="hu-HU" sz="1250" dirty="0">
                <a:latin typeface="Montserrat" pitchFamily="2" charset="77"/>
              </a:rPr>
              <a:t>...</a:t>
            </a:r>
          </a:p>
          <a:p>
            <a:pPr marL="0" indent="0" defTabSz="914377">
              <a:lnSpc>
                <a:spcPct val="100000"/>
              </a:lnSpc>
              <a:spcBef>
                <a:spcPts val="300"/>
              </a:spcBef>
              <a:spcAft>
                <a:spcPts val="200"/>
              </a:spcAft>
              <a:buNone/>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Nézzünk példákat:</a:t>
            </a:r>
            <a:r>
              <a:rPr lang="hu-HU" sz="1400" dirty="0">
                <a:latin typeface="Montserrat" pitchFamily="2" charset="77"/>
              </a:rPr>
              <a:t> </a:t>
            </a:r>
            <a:r>
              <a:rPr lang="hu-HU" sz="1400" dirty="0">
                <a:latin typeface="Montserrat" pitchFamily="2" charset="77"/>
                <a:hlinkClick r:id="rId6"/>
              </a:rPr>
              <a:t>Link</a:t>
            </a:r>
            <a:r>
              <a:rPr lang="hu-HU" sz="1400" dirty="0">
                <a:latin typeface="Montserrat" pitchFamily="2" charset="77"/>
              </a:rPr>
              <a:t> </a:t>
            </a:r>
          </a:p>
          <a:p>
            <a:pPr marL="0" indent="0" defTabSz="914377">
              <a:lnSpc>
                <a:spcPct val="100000"/>
              </a:lnSpc>
              <a:spcBef>
                <a:spcPts val="300"/>
              </a:spcBef>
              <a:spcAft>
                <a:spcPts val="200"/>
              </a:spcAft>
              <a:buNone/>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10</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834478F1-94DF-F3D1-4D55-6B5484B95D4B}"/>
              </a:ext>
            </a:extLst>
          </p:cNvPr>
          <p:cNvPicPr>
            <a:picLocks noChangeAspect="1"/>
          </p:cNvPicPr>
          <p:nvPr/>
        </p:nvPicPr>
        <p:blipFill>
          <a:blip r:embed="rId7"/>
          <a:stretch>
            <a:fillRect/>
          </a:stretch>
        </p:blipFill>
        <p:spPr>
          <a:xfrm>
            <a:off x="6788254" y="1899344"/>
            <a:ext cx="4665191" cy="3297386"/>
          </a:xfrm>
          <a:prstGeom prst="rect">
            <a:avLst/>
          </a:prstGeom>
        </p:spPr>
      </p:pic>
    </p:spTree>
    <p:extLst>
      <p:ext uri="{BB962C8B-B14F-4D97-AF65-F5344CB8AC3E}">
        <p14:creationId xmlns:p14="http://schemas.microsoft.com/office/powerpoint/2010/main" val="3018358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09C386-2820-A1C8-2F28-A04178AADFC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Lst>
          </a:blip>
          <a:srcRect t="19940" b="19940"/>
          <a:stretch/>
        </p:blipFill>
        <p:spPr>
          <a:xfrm>
            <a:off x="0" y="720000"/>
            <a:ext cx="12192000" cy="5497434"/>
          </a:xfrm>
          <a:prstGeom prst="rect">
            <a:avLst/>
          </a:prstGeom>
        </p:spPr>
      </p:pic>
      <p:pic>
        <p:nvPicPr>
          <p:cNvPr id="10" name="Picture 9">
            <a:extLst>
              <a:ext uri="{FF2B5EF4-FFF2-40B4-BE49-F238E27FC236}">
                <a16:creationId xmlns:a16="http://schemas.microsoft.com/office/drawing/2014/main" id="{F7FCD124-0989-EE17-5F5C-35F8AAC7CE21}"/>
              </a:ext>
            </a:extLst>
          </p:cNvPr>
          <p:cNvPicPr>
            <a:picLocks noChangeAspect="1"/>
          </p:cNvPicPr>
          <p:nvPr/>
        </p:nvPicPr>
        <p:blipFill rotWithShape="1">
          <a:blip r:embed="rId5">
            <a:alphaModFix amt="13000"/>
            <a:extLst>
              <a:ext uri="{BEBA8EAE-BF5A-486C-A8C5-ECC9F3942E4B}">
                <a14:imgProps xmlns:a14="http://schemas.microsoft.com/office/drawing/2010/main">
                  <a14:imgLayer r:embed="rId6">
                    <a14:imgEffect>
                      <a14:saturation sat="0"/>
                    </a14:imgEffect>
                  </a14:imgLayer>
                </a14:imgProps>
              </a:ext>
            </a:extLst>
          </a:blip>
          <a:srcRect t="26682"/>
          <a:stretch/>
        </p:blipFill>
        <p:spPr>
          <a:xfrm>
            <a:off x="21622" y="719998"/>
            <a:ext cx="12192000" cy="5497435"/>
          </a:xfrm>
          <a:prstGeom prst="rect">
            <a:avLst/>
          </a:prstGeom>
        </p:spPr>
      </p:pic>
      <p:sp>
        <p:nvSpPr>
          <p:cNvPr id="9" name="Rectangle 8">
            <a:extLst>
              <a:ext uri="{FF2B5EF4-FFF2-40B4-BE49-F238E27FC236}">
                <a16:creationId xmlns:a16="http://schemas.microsoft.com/office/drawing/2014/main" id="{6BB3702E-3A06-0C43-0A91-EFE6F8BD1D34}"/>
              </a:ext>
            </a:extLst>
          </p:cNvPr>
          <p:cNvSpPr/>
          <p:nvPr/>
        </p:nvSpPr>
        <p:spPr>
          <a:xfrm>
            <a:off x="1" y="720000"/>
            <a:ext cx="13455882"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7"/>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3014282" y="1848952"/>
            <a:ext cx="6163427"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MVC KOMPONENSEK</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27432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27432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KOMPONENSEK</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60960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60960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LOGIKÁK</a:t>
            </a:r>
          </a:p>
        </p:txBody>
      </p:sp>
      <p:sp>
        <p:nvSpPr>
          <p:cNvPr id="3" name="TextBox 2">
            <a:extLst>
              <a:ext uri="{FF2B5EF4-FFF2-40B4-BE49-F238E27FC236}">
                <a16:creationId xmlns:a16="http://schemas.microsoft.com/office/drawing/2014/main" id="{8320FDF1-3306-8B3C-DD83-26F9A651EF2E}"/>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180E9415-6B25-526B-BBB9-3546D87C3D86}"/>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11</a:t>
            </a:fld>
            <a:endParaRPr lang="en-GB" b="1" dirty="0">
              <a:latin typeface="Montserrat" pitchFamily="2" charset="77"/>
            </a:endParaRPr>
          </a:p>
        </p:txBody>
      </p:sp>
    </p:spTree>
    <p:extLst>
      <p:ext uri="{BB962C8B-B14F-4D97-AF65-F5344CB8AC3E}">
        <p14:creationId xmlns:p14="http://schemas.microsoft.com/office/powerpoint/2010/main" val="406967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0" y="-1215620"/>
            <a:ext cx="6138000" cy="10009240"/>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MVC KOMPONENSEK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5111200"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Modell</a:t>
            </a:r>
          </a:p>
          <a:p>
            <a:pPr defTabSz="914377">
              <a:lnSpc>
                <a:spcPct val="100000"/>
              </a:lnSpc>
              <a:spcBef>
                <a:spcPts val="300"/>
              </a:spcBef>
              <a:spcAft>
                <a:spcPts val="200"/>
              </a:spcAft>
            </a:pPr>
            <a:r>
              <a:rPr lang="hu-HU" dirty="0">
                <a:latin typeface="Montserrat" pitchFamily="2" charset="77"/>
              </a:rPr>
              <a:t>Az alkalmazás azon részei, amelyek az adatokat „szállító” logikát implementálják.</a:t>
            </a:r>
          </a:p>
          <a:p>
            <a:pPr defTabSz="914377">
              <a:lnSpc>
                <a:spcPct val="100000"/>
              </a:lnSpc>
              <a:spcBef>
                <a:spcPts val="300"/>
              </a:spcBef>
              <a:spcAft>
                <a:spcPts val="200"/>
              </a:spcAft>
            </a:pPr>
            <a:r>
              <a:rPr lang="hu-HU" dirty="0">
                <a:latin typeface="Montserrat" pitchFamily="2" charset="77"/>
              </a:rPr>
              <a:t>A példában ez egy egyszerű </a:t>
            </a:r>
            <a:r>
              <a:rPr lang="hu-HU" dirty="0" err="1">
                <a:latin typeface="Montserrat" pitchFamily="2" charset="77"/>
              </a:rPr>
              <a:t>boolean</a:t>
            </a:r>
            <a:r>
              <a:rPr lang="hu-HU" dirty="0">
                <a:latin typeface="Montserrat" pitchFamily="2" charset="77"/>
              </a:rPr>
              <a:t> belső állapotot jelöl.</a:t>
            </a:r>
          </a:p>
          <a:p>
            <a:pPr defTabSz="914377">
              <a:lnSpc>
                <a:spcPct val="100000"/>
              </a:lnSpc>
              <a:spcBef>
                <a:spcPts val="300"/>
              </a:spcBef>
              <a:spcAft>
                <a:spcPts val="200"/>
              </a:spcAft>
            </a:pPr>
            <a:r>
              <a:rPr lang="hu-HU" dirty="0">
                <a:latin typeface="Montserrat" pitchFamily="2" charset="77"/>
              </a:rPr>
              <a:t>Továbbá ha elvonatkoztatunk a modelltől, akkor a kapcsoló egy, a </a:t>
            </a:r>
            <a:r>
              <a:rPr lang="hu-HU" dirty="0" err="1">
                <a:latin typeface="Montserrat" pitchFamily="2" charset="77"/>
              </a:rPr>
              <a:t>Controller</a:t>
            </a:r>
            <a:r>
              <a:rPr lang="hu-HU" dirty="0">
                <a:latin typeface="Montserrat" pitchFamily="2" charset="77"/>
              </a:rPr>
              <a:t> felé menő INPUT is.</a:t>
            </a:r>
          </a:p>
          <a:p>
            <a:pPr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Vezérlő</a:t>
            </a:r>
          </a:p>
          <a:p>
            <a:pPr defTabSz="914377">
              <a:lnSpc>
                <a:spcPct val="100000"/>
              </a:lnSpc>
              <a:spcBef>
                <a:spcPts val="300"/>
              </a:spcBef>
              <a:spcAft>
                <a:spcPts val="200"/>
              </a:spcAft>
            </a:pPr>
            <a:r>
              <a:rPr lang="hu-HU" dirty="0">
                <a:latin typeface="Montserrat" pitchFamily="2" charset="77"/>
              </a:rPr>
              <a:t>A felhasználói interakciót kezelik, dolgoznak a modellobjektumokkal és kiválasztják a megfelelő nézetet a megjelenítéshez.</a:t>
            </a:r>
          </a:p>
          <a:p>
            <a:pPr defTabSz="914377">
              <a:lnSpc>
                <a:spcPct val="100000"/>
              </a:lnSpc>
              <a:spcBef>
                <a:spcPts val="300"/>
              </a:spcBef>
              <a:spcAft>
                <a:spcPts val="200"/>
              </a:spcAft>
            </a:pPr>
            <a:r>
              <a:rPr lang="hu-HU" dirty="0">
                <a:latin typeface="Montserrat" pitchFamily="2" charset="77"/>
              </a:rPr>
              <a:t>A példánkban egy egyszerű „NOT” </a:t>
            </a:r>
            <a:r>
              <a:rPr lang="hu-HU" dirty="0" err="1">
                <a:latin typeface="Montserrat" pitchFamily="2" charset="77"/>
              </a:rPr>
              <a:t>inverter</a:t>
            </a:r>
            <a:r>
              <a:rPr lang="hu-HU" dirty="0">
                <a:latin typeface="Montserrat" pitchFamily="2" charset="77"/>
              </a:rPr>
              <a:t> kapuként megfordítja az inputot és felkapcsolja a lámpát.</a:t>
            </a:r>
          </a:p>
          <a:p>
            <a:pPr marL="0" indent="0" defTabSz="914377">
              <a:lnSpc>
                <a:spcPct val="100000"/>
              </a:lnSpc>
              <a:spcBef>
                <a:spcPts val="300"/>
              </a:spcBef>
              <a:spcAft>
                <a:spcPts val="200"/>
              </a:spcAft>
              <a:buNone/>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Nézet</a:t>
            </a:r>
          </a:p>
          <a:p>
            <a:pPr defTabSz="914377">
              <a:lnSpc>
                <a:spcPct val="100000"/>
              </a:lnSpc>
              <a:spcBef>
                <a:spcPts val="300"/>
              </a:spcBef>
              <a:spcAft>
                <a:spcPts val="200"/>
              </a:spcAft>
            </a:pPr>
            <a:r>
              <a:rPr lang="hu-HU" dirty="0">
                <a:latin typeface="Montserrat" pitchFamily="2" charset="77"/>
              </a:rPr>
              <a:t>A felhasználói felület megjelenítő komponensei.</a:t>
            </a:r>
          </a:p>
          <a:p>
            <a:pPr defTabSz="914377">
              <a:lnSpc>
                <a:spcPct val="100000"/>
              </a:lnSpc>
              <a:spcBef>
                <a:spcPts val="300"/>
              </a:spcBef>
              <a:spcAft>
                <a:spcPts val="200"/>
              </a:spcAft>
            </a:pPr>
            <a:r>
              <a:rPr lang="hu-HU" dirty="0">
                <a:latin typeface="Montserrat" pitchFamily="2" charset="77"/>
              </a:rPr>
              <a:t>Azokból az adatokból készül, amelyek a modellrétegből átjönnek.</a:t>
            </a:r>
          </a:p>
          <a:p>
            <a:pPr defTabSz="914377">
              <a:lnSpc>
                <a:spcPct val="100000"/>
              </a:lnSpc>
              <a:spcBef>
                <a:spcPts val="300"/>
              </a:spcBef>
              <a:spcAft>
                <a:spcPts val="200"/>
              </a:spcAft>
            </a:pPr>
            <a:r>
              <a:rPr lang="hu-HU" dirty="0">
                <a:latin typeface="Montserrat" pitchFamily="2" charset="77"/>
              </a:rPr>
              <a:t>A példánkban egy bekapcsolt állás jön át, melyet a lámpa fénnyel jelenít meg.</a:t>
            </a: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12</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descr="A screenshot of a video game&#10;&#10;Description automatically generated">
            <a:extLst>
              <a:ext uri="{FF2B5EF4-FFF2-40B4-BE49-F238E27FC236}">
                <a16:creationId xmlns:a16="http://schemas.microsoft.com/office/drawing/2014/main" id="{D2951684-CD68-66C9-9C1E-36CDD990D0DF}"/>
              </a:ext>
            </a:extLst>
          </p:cNvPr>
          <p:cNvPicPr>
            <a:picLocks noChangeAspect="1"/>
          </p:cNvPicPr>
          <p:nvPr/>
        </p:nvPicPr>
        <p:blipFill>
          <a:blip r:embed="rId6"/>
          <a:stretch>
            <a:fillRect/>
          </a:stretch>
        </p:blipFill>
        <p:spPr>
          <a:xfrm>
            <a:off x="6033750" y="959881"/>
            <a:ext cx="5984056" cy="3484299"/>
          </a:xfrm>
          <a:prstGeom prst="rect">
            <a:avLst/>
          </a:prstGeom>
        </p:spPr>
      </p:pic>
      <p:pic>
        <p:nvPicPr>
          <p:cNvPr id="8" name="Picture 7">
            <a:extLst>
              <a:ext uri="{FF2B5EF4-FFF2-40B4-BE49-F238E27FC236}">
                <a16:creationId xmlns:a16="http://schemas.microsoft.com/office/drawing/2014/main" id="{C87A8507-B7BA-3E80-9C8C-E61E32FC5A9C}"/>
              </a:ext>
            </a:extLst>
          </p:cNvPr>
          <p:cNvPicPr>
            <a:picLocks noChangeAspect="1"/>
          </p:cNvPicPr>
          <p:nvPr/>
        </p:nvPicPr>
        <p:blipFill>
          <a:blip r:embed="rId7"/>
          <a:stretch>
            <a:fillRect/>
          </a:stretch>
        </p:blipFill>
        <p:spPr>
          <a:xfrm>
            <a:off x="6404996" y="4444180"/>
            <a:ext cx="1564767" cy="1564767"/>
          </a:xfrm>
          <a:prstGeom prst="rect">
            <a:avLst/>
          </a:prstGeom>
        </p:spPr>
      </p:pic>
      <p:pic>
        <p:nvPicPr>
          <p:cNvPr id="9" name="Picture 8">
            <a:extLst>
              <a:ext uri="{FF2B5EF4-FFF2-40B4-BE49-F238E27FC236}">
                <a16:creationId xmlns:a16="http://schemas.microsoft.com/office/drawing/2014/main" id="{E14FF3A7-C3A6-BA17-35CA-BEE1A2D30C94}"/>
              </a:ext>
            </a:extLst>
          </p:cNvPr>
          <p:cNvPicPr>
            <a:picLocks noChangeAspect="1"/>
          </p:cNvPicPr>
          <p:nvPr/>
        </p:nvPicPr>
        <p:blipFill>
          <a:blip r:embed="rId8"/>
          <a:stretch>
            <a:fillRect/>
          </a:stretch>
        </p:blipFill>
        <p:spPr>
          <a:xfrm>
            <a:off x="7986479" y="4442587"/>
            <a:ext cx="1564767" cy="1564767"/>
          </a:xfrm>
          <a:prstGeom prst="rect">
            <a:avLst/>
          </a:prstGeom>
        </p:spPr>
      </p:pic>
      <p:pic>
        <p:nvPicPr>
          <p:cNvPr id="15" name="Picture 14">
            <a:extLst>
              <a:ext uri="{FF2B5EF4-FFF2-40B4-BE49-F238E27FC236}">
                <a16:creationId xmlns:a16="http://schemas.microsoft.com/office/drawing/2014/main" id="{68C2E7B7-536D-3D11-B5A8-8E072C0E8B36}"/>
              </a:ext>
            </a:extLst>
          </p:cNvPr>
          <p:cNvPicPr>
            <a:picLocks noChangeAspect="1"/>
          </p:cNvPicPr>
          <p:nvPr/>
        </p:nvPicPr>
        <p:blipFill>
          <a:blip r:embed="rId9"/>
          <a:stretch>
            <a:fillRect/>
          </a:stretch>
        </p:blipFill>
        <p:spPr>
          <a:xfrm>
            <a:off x="9573595" y="4442586"/>
            <a:ext cx="1564768" cy="1564768"/>
          </a:xfrm>
          <a:prstGeom prst="rect">
            <a:avLst/>
          </a:prstGeom>
        </p:spPr>
      </p:pic>
    </p:spTree>
    <p:extLst>
      <p:ext uri="{BB962C8B-B14F-4D97-AF65-F5344CB8AC3E}">
        <p14:creationId xmlns:p14="http://schemas.microsoft.com/office/powerpoint/2010/main" val="3221234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0" y="-1215620"/>
            <a:ext cx="6138000" cy="10009240"/>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MVC KOMPONENSEK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10009238"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Input logika</a:t>
            </a:r>
          </a:p>
          <a:p>
            <a:pPr defTabSz="914377">
              <a:lnSpc>
                <a:spcPct val="100000"/>
              </a:lnSpc>
              <a:spcBef>
                <a:spcPts val="300"/>
              </a:spcBef>
              <a:spcAft>
                <a:spcPts val="200"/>
              </a:spcAft>
            </a:pPr>
            <a:r>
              <a:rPr lang="hu-HU" sz="1400" dirty="0">
                <a:latin typeface="Montserrat" pitchFamily="2" charset="77"/>
              </a:rPr>
              <a:t>User Input </a:t>
            </a:r>
            <a:r>
              <a:rPr lang="hu-HU" sz="1400" dirty="0" err="1">
                <a:latin typeface="Montserrat" pitchFamily="2" charset="77"/>
              </a:rPr>
              <a:t>validálások</a:t>
            </a:r>
            <a:r>
              <a:rPr lang="hu-HU" sz="1400" dirty="0">
                <a:latin typeface="Montserrat" pitchFamily="2" charset="77"/>
              </a:rPr>
              <a:t> és bemenetek parancsokká alakítása a rendszer számára</a:t>
            </a:r>
          </a:p>
          <a:p>
            <a:pPr defTabSz="914377">
              <a:lnSpc>
                <a:spcPct val="100000"/>
              </a:lnSpc>
              <a:spcBef>
                <a:spcPts val="300"/>
              </a:spcBef>
              <a:spcAft>
                <a:spcPts val="200"/>
              </a:spcAft>
            </a:pPr>
            <a:r>
              <a:rPr lang="hu-HU" sz="1400" dirty="0">
                <a:latin typeface="Montserrat" pitchFamily="2" charset="77"/>
              </a:rPr>
              <a:t>Gombok, kapcsolók, </a:t>
            </a:r>
            <a:r>
              <a:rPr lang="hu-HU" sz="1400" dirty="0" err="1">
                <a:latin typeface="Montserrat" pitchFamily="2" charset="77"/>
              </a:rPr>
              <a:t>form</a:t>
            </a:r>
            <a:r>
              <a:rPr lang="hu-HU" sz="1400" dirty="0">
                <a:latin typeface="Montserrat" pitchFamily="2" charset="77"/>
              </a:rPr>
              <a:t>-ok...</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Üzleti logika</a:t>
            </a:r>
          </a:p>
          <a:p>
            <a:pPr defTabSz="914377">
              <a:lnSpc>
                <a:spcPct val="100000"/>
              </a:lnSpc>
              <a:spcBef>
                <a:spcPts val="300"/>
              </a:spcBef>
              <a:spcAft>
                <a:spcPts val="200"/>
              </a:spcAft>
            </a:pPr>
            <a:r>
              <a:rPr lang="hu-HU" sz="1400" dirty="0">
                <a:latin typeface="Montserrat" pitchFamily="2" charset="77"/>
              </a:rPr>
              <a:t>Szabályok, algoritmusok és folyamatok, melyek a rendszer fő funkcionalitását diktálják</a:t>
            </a:r>
          </a:p>
          <a:p>
            <a:pPr defTabSz="914377">
              <a:lnSpc>
                <a:spcPct val="100000"/>
              </a:lnSpc>
              <a:spcBef>
                <a:spcPts val="300"/>
              </a:spcBef>
              <a:spcAft>
                <a:spcPts val="200"/>
              </a:spcAft>
            </a:pPr>
            <a:r>
              <a:rPr lang="hu-HU" sz="1400" dirty="0">
                <a:latin typeface="Montserrat" pitchFamily="2" charset="77"/>
              </a:rPr>
              <a:t>Annak érdekében, hogy az adat teljesítse a rendeltetését</a:t>
            </a:r>
          </a:p>
          <a:p>
            <a:pPr defTabSz="914377">
              <a:lnSpc>
                <a:spcPct val="100000"/>
              </a:lnSpc>
              <a:spcBef>
                <a:spcPts val="300"/>
              </a:spcBef>
              <a:spcAft>
                <a:spcPts val="200"/>
              </a:spcAft>
            </a:pPr>
            <a:r>
              <a:rPr lang="hu-HU" sz="1400" dirty="0">
                <a:latin typeface="Montserrat" pitchFamily="2" charset="77"/>
              </a:rPr>
              <a:t>Adat validáció, számítások, adat tárolás/felolvasás...</a:t>
            </a:r>
          </a:p>
          <a:p>
            <a:pPr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Megjelenítési logika</a:t>
            </a:r>
          </a:p>
          <a:p>
            <a:pPr defTabSz="914377">
              <a:lnSpc>
                <a:spcPct val="100000"/>
              </a:lnSpc>
              <a:spcBef>
                <a:spcPts val="300"/>
              </a:spcBef>
              <a:spcAft>
                <a:spcPts val="200"/>
              </a:spcAft>
            </a:pPr>
            <a:r>
              <a:rPr lang="hu-HU" sz="1400" dirty="0">
                <a:latin typeface="Montserrat" pitchFamily="2" charset="77"/>
              </a:rPr>
              <a:t>Az adatok UI-</a:t>
            </a:r>
            <a:r>
              <a:rPr lang="hu-HU" sz="1400" dirty="0" err="1">
                <a:latin typeface="Montserrat" pitchFamily="2" charset="77"/>
              </a:rPr>
              <a:t>n</a:t>
            </a:r>
            <a:r>
              <a:rPr lang="hu-HU" sz="1400" dirty="0">
                <a:latin typeface="Montserrat" pitchFamily="2" charset="77"/>
              </a:rPr>
              <a:t> való megjelenítésének szabályai a felhasználó számára</a:t>
            </a:r>
          </a:p>
          <a:p>
            <a:pPr defTabSz="914377">
              <a:lnSpc>
                <a:spcPct val="100000"/>
              </a:lnSpc>
              <a:spcBef>
                <a:spcPts val="300"/>
              </a:spcBef>
              <a:spcAft>
                <a:spcPts val="200"/>
              </a:spcAft>
            </a:pPr>
            <a:r>
              <a:rPr lang="hu-HU" sz="1400" dirty="0">
                <a:latin typeface="Montserrat" pitchFamily="2" charset="77"/>
              </a:rPr>
              <a:t>Formázás, </a:t>
            </a:r>
            <a:r>
              <a:rPr lang="hu-HU" sz="1400" dirty="0" err="1">
                <a:latin typeface="Montserrat" pitchFamily="2" charset="77"/>
              </a:rPr>
              <a:t>styling</a:t>
            </a:r>
            <a:r>
              <a:rPr lang="hu-HU" sz="1400" dirty="0">
                <a:latin typeface="Montserrat" pitchFamily="2" charset="77"/>
              </a:rPr>
              <a:t>, vizuális megjelenítési opciók...</a:t>
            </a:r>
          </a:p>
          <a:p>
            <a:pPr marL="0" indent="0" defTabSz="914377">
              <a:lnSpc>
                <a:spcPct val="100000"/>
              </a:lnSpc>
              <a:spcBef>
                <a:spcPts val="300"/>
              </a:spcBef>
              <a:spcAft>
                <a:spcPts val="200"/>
              </a:spcAft>
              <a:buNone/>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13</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9715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09C386-2820-A1C8-2F28-A04178AADFC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Lst>
          </a:blip>
          <a:srcRect t="19940" b="19940"/>
          <a:stretch/>
        </p:blipFill>
        <p:spPr>
          <a:xfrm>
            <a:off x="0" y="720000"/>
            <a:ext cx="12192000" cy="5497434"/>
          </a:xfrm>
          <a:prstGeom prst="rect">
            <a:avLst/>
          </a:prstGeom>
        </p:spPr>
      </p:pic>
      <p:pic>
        <p:nvPicPr>
          <p:cNvPr id="5" name="Graphic 4">
            <a:extLst>
              <a:ext uri="{FF2B5EF4-FFF2-40B4-BE49-F238E27FC236}">
                <a16:creationId xmlns:a16="http://schemas.microsoft.com/office/drawing/2014/main" id="{3FA36DB6-5ECA-E037-2A49-72B6AFCA56C8}"/>
              </a:ext>
            </a:extLst>
          </p:cNvPr>
          <p:cNvPicPr>
            <a:picLocks noChangeAspect="1"/>
          </p:cNvPicPr>
          <p:nvPr/>
        </p:nvPicPr>
        <p:blipFill>
          <a:blip r:embed="rId5">
            <a:duotone>
              <a:prstClr val="black"/>
              <a:schemeClr val="tx2">
                <a:tint val="45000"/>
                <a:satMod val="400000"/>
              </a:schemeClr>
            </a:duotone>
            <a:extLst>
              <a:ext uri="{96DAC541-7B7A-43D3-8B79-37D633B846F1}">
                <asvg:svgBlip xmlns:asvg="http://schemas.microsoft.com/office/drawing/2016/SVG/main" r:embed="rId6"/>
              </a:ext>
            </a:extLst>
          </a:blip>
          <a:stretch>
            <a:fillRect/>
          </a:stretch>
        </p:blipFill>
        <p:spPr>
          <a:xfrm>
            <a:off x="295539" y="715574"/>
            <a:ext cx="11600914" cy="5472129"/>
          </a:xfrm>
          <a:prstGeom prst="rect">
            <a:avLst/>
          </a:prstGeom>
        </p:spPr>
      </p:pic>
      <p:sp>
        <p:nvSpPr>
          <p:cNvPr id="9" name="Rectangle 8">
            <a:extLst>
              <a:ext uri="{FF2B5EF4-FFF2-40B4-BE49-F238E27FC236}">
                <a16:creationId xmlns:a16="http://schemas.microsoft.com/office/drawing/2014/main" id="{6BB3702E-3A06-0C43-0A91-EFE6F8BD1D34}"/>
              </a:ext>
            </a:extLst>
          </p:cNvPr>
          <p:cNvSpPr/>
          <p:nvPr/>
        </p:nvSpPr>
        <p:spPr>
          <a:xfrm>
            <a:off x="0" y="720000"/>
            <a:ext cx="12192000"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7"/>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2579198" y="1848952"/>
            <a:ext cx="6949516"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TÖBBRÉTEGŰ ARCHITEKTÚRA</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27432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27432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RÉTEGEK</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60960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60960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PÉLDÁK</a:t>
            </a:r>
          </a:p>
        </p:txBody>
      </p:sp>
      <p:sp>
        <p:nvSpPr>
          <p:cNvPr id="3" name="TextBox 2">
            <a:extLst>
              <a:ext uri="{FF2B5EF4-FFF2-40B4-BE49-F238E27FC236}">
                <a16:creationId xmlns:a16="http://schemas.microsoft.com/office/drawing/2014/main" id="{8320FDF1-3306-8B3C-DD83-26F9A651EF2E}"/>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180E9415-6B25-526B-BBB9-3546D87C3D86}"/>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14</a:t>
            </a:fld>
            <a:endParaRPr lang="en-GB" b="1" dirty="0">
              <a:latin typeface="Montserrat" pitchFamily="2" charset="77"/>
            </a:endParaRPr>
          </a:p>
        </p:txBody>
      </p:sp>
    </p:spTree>
    <p:extLst>
      <p:ext uri="{BB962C8B-B14F-4D97-AF65-F5344CB8AC3E}">
        <p14:creationId xmlns:p14="http://schemas.microsoft.com/office/powerpoint/2010/main" val="1108982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TÖBBRÉTEGŰ ARCHITEKTÚRA</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10009238"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Rétegek</a:t>
            </a:r>
          </a:p>
          <a:p>
            <a:pPr defTabSz="914377">
              <a:lnSpc>
                <a:spcPct val="100000"/>
              </a:lnSpc>
              <a:spcBef>
                <a:spcPts val="300"/>
              </a:spcBef>
              <a:spcAft>
                <a:spcPts val="200"/>
              </a:spcAft>
            </a:pPr>
            <a:r>
              <a:rPr lang="hu-HU" sz="1400" dirty="0">
                <a:latin typeface="Montserrat" pitchFamily="2" charset="77"/>
              </a:rPr>
              <a:t>A program jól elszeparált részei</a:t>
            </a:r>
          </a:p>
          <a:p>
            <a:pPr defTabSz="914377">
              <a:lnSpc>
                <a:spcPct val="100000"/>
              </a:lnSpc>
              <a:spcBef>
                <a:spcPts val="300"/>
              </a:spcBef>
              <a:spcAft>
                <a:spcPts val="200"/>
              </a:spcAft>
            </a:pPr>
            <a:r>
              <a:rPr lang="hu-HU" sz="1400" dirty="0">
                <a:latin typeface="Montserrat" pitchFamily="2" charset="77"/>
              </a:rPr>
              <a:t>Akár külön gépen is futhatnak</a:t>
            </a:r>
          </a:p>
          <a:p>
            <a:pPr defTabSz="914377">
              <a:lnSpc>
                <a:spcPct val="100000"/>
              </a:lnSpc>
              <a:spcBef>
                <a:spcPts val="300"/>
              </a:spcBef>
              <a:spcAft>
                <a:spcPts val="200"/>
              </a:spcAft>
            </a:pPr>
            <a:r>
              <a:rPr lang="hu-HU" sz="1400" dirty="0">
                <a:latin typeface="Montserrat" pitchFamily="2" charset="77"/>
              </a:rPr>
              <a:t>Interfészeken keresztül kommunikálnak (M2M és </a:t>
            </a:r>
            <a:r>
              <a:rPr lang="hu-HU" sz="1400" dirty="0" err="1">
                <a:latin typeface="Montserrat" pitchFamily="2" charset="77"/>
              </a:rPr>
              <a:t>East</a:t>
            </a:r>
            <a:r>
              <a:rPr lang="hu-HU" sz="1400" dirty="0">
                <a:latin typeface="Montserrat" pitchFamily="2" charset="77"/>
              </a:rPr>
              <a:t>-</a:t>
            </a:r>
            <a:r>
              <a:rPr lang="hu-HU" sz="1400" dirty="0" err="1">
                <a:latin typeface="Montserrat" pitchFamily="2" charset="77"/>
              </a:rPr>
              <a:t>to</a:t>
            </a:r>
            <a:r>
              <a:rPr lang="hu-HU" sz="1400" dirty="0">
                <a:latin typeface="Montserrat" pitchFamily="2" charset="77"/>
              </a:rPr>
              <a:t>-West kommunikáció)</a:t>
            </a:r>
          </a:p>
          <a:p>
            <a:pPr defTabSz="914377">
              <a:lnSpc>
                <a:spcPct val="100000"/>
              </a:lnSpc>
              <a:spcBef>
                <a:spcPts val="300"/>
              </a:spcBef>
              <a:spcAft>
                <a:spcPts val="200"/>
              </a:spcAft>
            </a:pPr>
            <a:r>
              <a:rPr lang="hu-HU" sz="1400" dirty="0">
                <a:latin typeface="Montserrat" pitchFamily="2" charset="77"/>
              </a:rPr>
              <a:t>Mindig csak a felettük és alattuk levő réteggel kommunikálhatnak</a:t>
            </a:r>
          </a:p>
          <a:p>
            <a:pPr defTabSz="914377">
              <a:lnSpc>
                <a:spcPct val="100000"/>
              </a:lnSpc>
              <a:spcBef>
                <a:spcPts val="300"/>
              </a:spcBef>
              <a:spcAft>
                <a:spcPts val="200"/>
              </a:spcAft>
            </a:pPr>
            <a:r>
              <a:rPr lang="hu-HU" sz="1400" dirty="0">
                <a:latin typeface="Montserrat" pitchFamily="2" charset="77"/>
              </a:rPr>
              <a:t>Nagyon laza </a:t>
            </a:r>
            <a:r>
              <a:rPr lang="hu-HU" sz="1400" dirty="0" err="1">
                <a:latin typeface="Montserrat" pitchFamily="2" charset="77"/>
              </a:rPr>
              <a:t>csatoltság</a:t>
            </a:r>
            <a:r>
              <a:rPr lang="hu-HU" sz="1400" dirty="0">
                <a:latin typeface="Montserrat" pitchFamily="2" charset="77"/>
              </a:rPr>
              <a:t>, csak interfészektől függ a rugalmasság</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3 rétegű architektúra</a:t>
            </a:r>
          </a:p>
          <a:p>
            <a:pPr defTabSz="914377">
              <a:lnSpc>
                <a:spcPct val="100000"/>
              </a:lnSpc>
              <a:spcBef>
                <a:spcPts val="300"/>
              </a:spcBef>
              <a:spcAft>
                <a:spcPts val="200"/>
              </a:spcAft>
            </a:pPr>
            <a:r>
              <a:rPr lang="hu-HU" sz="1400" dirty="0">
                <a:latin typeface="Montserrat" pitchFamily="2" charset="77"/>
              </a:rPr>
              <a:t>GUI</a:t>
            </a:r>
          </a:p>
          <a:p>
            <a:pPr defTabSz="914377">
              <a:lnSpc>
                <a:spcPct val="100000"/>
              </a:lnSpc>
              <a:spcBef>
                <a:spcPts val="300"/>
              </a:spcBef>
              <a:spcAft>
                <a:spcPts val="200"/>
              </a:spcAft>
            </a:pPr>
            <a:r>
              <a:rPr lang="hu-HU" sz="1400" dirty="0">
                <a:latin typeface="Montserrat" pitchFamily="2" charset="77"/>
              </a:rPr>
              <a:t>Business </a:t>
            </a:r>
            <a:r>
              <a:rPr lang="hu-HU" sz="1400" dirty="0" err="1">
                <a:latin typeface="Montserrat" pitchFamily="2" charset="77"/>
              </a:rPr>
              <a:t>Logic</a:t>
            </a:r>
            <a:endParaRPr lang="hu-HU" sz="1400" dirty="0">
              <a:latin typeface="Montserrat" pitchFamily="2" charset="77"/>
            </a:endParaRPr>
          </a:p>
          <a:p>
            <a:pPr defTabSz="914377">
              <a:lnSpc>
                <a:spcPct val="100000"/>
              </a:lnSpc>
              <a:spcBef>
                <a:spcPts val="300"/>
              </a:spcBef>
              <a:spcAft>
                <a:spcPts val="200"/>
              </a:spcAft>
            </a:pPr>
            <a:r>
              <a:rPr lang="hu-HU" sz="1400" dirty="0" err="1">
                <a:latin typeface="Montserrat" pitchFamily="2" charset="77"/>
              </a:rPr>
              <a:t>Database</a:t>
            </a:r>
            <a:r>
              <a:rPr lang="hu-HU" sz="1400" dirty="0">
                <a:latin typeface="Montserrat" pitchFamily="2" charset="77"/>
              </a:rPr>
              <a:t> (vagy </a:t>
            </a:r>
            <a:r>
              <a:rPr lang="hu-HU" sz="1400" dirty="0" err="1">
                <a:latin typeface="Montserrat" pitchFamily="2" charset="77"/>
              </a:rPr>
              <a:t>perzisztencia</a:t>
            </a:r>
            <a:r>
              <a:rPr lang="hu-HU" sz="1400" dirty="0">
                <a:latin typeface="Montserrat" pitchFamily="2" charset="77"/>
              </a:rPr>
              <a:t> réteg)</a:t>
            </a:r>
          </a:p>
          <a:p>
            <a:pPr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Eltérések az MVC-</a:t>
            </a:r>
            <a:r>
              <a:rPr lang="hu-HU" sz="1400" b="1" dirty="0" err="1">
                <a:latin typeface="Montserrat" pitchFamily="2" charset="77"/>
              </a:rPr>
              <a:t>től</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A GUI nem kommunikálhat az adatbázisréteggel</a:t>
            </a:r>
          </a:p>
          <a:p>
            <a:pPr defTabSz="914377">
              <a:lnSpc>
                <a:spcPct val="100000"/>
              </a:lnSpc>
              <a:spcBef>
                <a:spcPts val="300"/>
              </a:spcBef>
              <a:spcAft>
                <a:spcPts val="200"/>
              </a:spcAft>
            </a:pPr>
            <a:r>
              <a:rPr lang="hu-HU" sz="1400" dirty="0">
                <a:latin typeface="Montserrat" pitchFamily="2" charset="77"/>
              </a:rPr>
              <a:t>Az MVC-nél a modell közvetlenül értesíti a nézeteket a változásokról</a:t>
            </a:r>
          </a:p>
          <a:p>
            <a:pPr marL="0" indent="0" defTabSz="914377">
              <a:lnSpc>
                <a:spcPct val="100000"/>
              </a:lnSpc>
              <a:spcBef>
                <a:spcPts val="300"/>
              </a:spcBef>
              <a:spcAft>
                <a:spcPts val="200"/>
              </a:spcAft>
              <a:buNone/>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15</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30605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TÖBBRÉTEGŰ ARCHITEKTÚRA</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10009238"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Tipikus felépítés</a:t>
            </a:r>
          </a:p>
          <a:p>
            <a:pPr defTabSz="914377">
              <a:lnSpc>
                <a:spcPct val="100000"/>
              </a:lnSpc>
              <a:spcBef>
                <a:spcPts val="300"/>
              </a:spcBef>
              <a:spcAft>
                <a:spcPts val="200"/>
              </a:spcAft>
            </a:pPr>
            <a:r>
              <a:rPr lang="hu-HU" sz="1400" dirty="0">
                <a:latin typeface="Montserrat" pitchFamily="2" charset="77"/>
              </a:rPr>
              <a:t>Kliens</a:t>
            </a:r>
          </a:p>
          <a:p>
            <a:pPr defTabSz="914377">
              <a:lnSpc>
                <a:spcPct val="100000"/>
              </a:lnSpc>
              <a:spcBef>
                <a:spcPts val="300"/>
              </a:spcBef>
              <a:spcAft>
                <a:spcPts val="200"/>
              </a:spcAft>
            </a:pPr>
            <a:r>
              <a:rPr lang="hu-HU" sz="1400" dirty="0">
                <a:latin typeface="Montserrat" pitchFamily="2" charset="77"/>
              </a:rPr>
              <a:t>Alkalmazásszerver</a:t>
            </a:r>
          </a:p>
          <a:p>
            <a:pPr defTabSz="914377">
              <a:lnSpc>
                <a:spcPct val="100000"/>
              </a:lnSpc>
              <a:spcBef>
                <a:spcPts val="300"/>
              </a:spcBef>
              <a:spcAft>
                <a:spcPts val="200"/>
              </a:spcAft>
            </a:pPr>
            <a:r>
              <a:rPr lang="hu-HU" sz="1400" dirty="0">
                <a:latin typeface="Montserrat" pitchFamily="2" charset="77"/>
              </a:rPr>
              <a:t>Adatbázisszerver</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 Kliens</a:t>
            </a:r>
          </a:p>
          <a:p>
            <a:pPr defTabSz="914377">
              <a:lnSpc>
                <a:spcPct val="100000"/>
              </a:lnSpc>
              <a:spcBef>
                <a:spcPts val="300"/>
              </a:spcBef>
              <a:spcAft>
                <a:spcPts val="200"/>
              </a:spcAft>
            </a:pPr>
            <a:r>
              <a:rPr lang="hu-HU" sz="1400" dirty="0">
                <a:latin typeface="Montserrat" pitchFamily="2" charset="77"/>
              </a:rPr>
              <a:t>Lehet Vékony- vagy Vastagkliens</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Alkalmazásszerver</a:t>
            </a:r>
          </a:p>
          <a:p>
            <a:pPr defTabSz="914377">
              <a:lnSpc>
                <a:spcPct val="100000"/>
              </a:lnSpc>
              <a:spcBef>
                <a:spcPts val="300"/>
              </a:spcBef>
              <a:spcAft>
                <a:spcPts val="200"/>
              </a:spcAft>
            </a:pPr>
            <a:r>
              <a:rPr lang="hu-HU" sz="1400" dirty="0">
                <a:latin typeface="Montserrat" pitchFamily="2" charset="77"/>
              </a:rPr>
              <a:t>Magát az alkalmazást futtató és ezáltal üzleti logikát kiszolgáló szerver(</a:t>
            </a:r>
            <a:r>
              <a:rPr lang="hu-HU" sz="1400" dirty="0" err="1">
                <a:latin typeface="Montserrat" pitchFamily="2" charset="77"/>
              </a:rPr>
              <a:t>ek</a:t>
            </a:r>
            <a:r>
              <a:rPr lang="hu-HU" sz="1400" dirty="0">
                <a:latin typeface="Montserrat" pitchFamily="2" charset="77"/>
              </a:rPr>
              <a:t>)</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Adatbázisszerver</a:t>
            </a:r>
          </a:p>
          <a:p>
            <a:pPr defTabSz="914377">
              <a:lnSpc>
                <a:spcPct val="100000"/>
              </a:lnSpc>
              <a:spcBef>
                <a:spcPts val="300"/>
              </a:spcBef>
              <a:spcAft>
                <a:spcPts val="200"/>
              </a:spcAft>
            </a:pPr>
            <a:r>
              <a:rPr lang="hu-HU" sz="1400" dirty="0">
                <a:latin typeface="Montserrat" pitchFamily="2" charset="77"/>
              </a:rPr>
              <a:t>Adatok tárolását és felolvashatóságát biztosító szerver pl. </a:t>
            </a:r>
            <a:r>
              <a:rPr lang="hu-HU" sz="1400" dirty="0" err="1">
                <a:latin typeface="Montserrat" pitchFamily="2" charset="77"/>
              </a:rPr>
              <a:t>mySQL</a:t>
            </a: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16</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Graphic 4">
            <a:extLst>
              <a:ext uri="{FF2B5EF4-FFF2-40B4-BE49-F238E27FC236}">
                <a16:creationId xmlns:a16="http://schemas.microsoft.com/office/drawing/2014/main" id="{C16E0F1A-17D4-D7F6-B116-088B9B9DE1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980415" y="1349306"/>
            <a:ext cx="1428093" cy="1428093"/>
          </a:xfrm>
          <a:prstGeom prst="rect">
            <a:avLst/>
          </a:prstGeom>
        </p:spPr>
      </p:pic>
      <p:pic>
        <p:nvPicPr>
          <p:cNvPr id="8" name="Graphic 7">
            <a:extLst>
              <a:ext uri="{FF2B5EF4-FFF2-40B4-BE49-F238E27FC236}">
                <a16:creationId xmlns:a16="http://schemas.microsoft.com/office/drawing/2014/main" id="{65E2BE39-8AB3-CDE7-6228-E7808200A6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064357" y="3047218"/>
            <a:ext cx="1428093" cy="1428093"/>
          </a:xfrm>
          <a:prstGeom prst="rect">
            <a:avLst/>
          </a:prstGeom>
        </p:spPr>
      </p:pic>
      <p:pic>
        <p:nvPicPr>
          <p:cNvPr id="13" name="Graphic 12">
            <a:extLst>
              <a:ext uri="{FF2B5EF4-FFF2-40B4-BE49-F238E27FC236}">
                <a16:creationId xmlns:a16="http://schemas.microsoft.com/office/drawing/2014/main" id="{DFA244FA-F76C-189B-8C71-9BF1B708CE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30846" y="4568222"/>
            <a:ext cx="1428093" cy="1428093"/>
          </a:xfrm>
          <a:prstGeom prst="rect">
            <a:avLst/>
          </a:prstGeom>
        </p:spPr>
      </p:pic>
      <p:pic>
        <p:nvPicPr>
          <p:cNvPr id="15" name="Graphic 14">
            <a:extLst>
              <a:ext uri="{FF2B5EF4-FFF2-40B4-BE49-F238E27FC236}">
                <a16:creationId xmlns:a16="http://schemas.microsoft.com/office/drawing/2014/main" id="{E207D395-8A7A-BDA5-2C34-7712ECA42A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7605" y="4568222"/>
            <a:ext cx="1428093" cy="1428093"/>
          </a:xfrm>
          <a:prstGeom prst="rect">
            <a:avLst/>
          </a:prstGeom>
        </p:spPr>
      </p:pic>
      <p:pic>
        <p:nvPicPr>
          <p:cNvPr id="16" name="Graphic 15">
            <a:extLst>
              <a:ext uri="{FF2B5EF4-FFF2-40B4-BE49-F238E27FC236}">
                <a16:creationId xmlns:a16="http://schemas.microsoft.com/office/drawing/2014/main" id="{D68662B6-2D6E-50D2-459A-CD4648909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551009" y="1349306"/>
            <a:ext cx="1428093" cy="1428093"/>
          </a:xfrm>
          <a:prstGeom prst="rect">
            <a:avLst/>
          </a:prstGeom>
        </p:spPr>
      </p:pic>
      <p:pic>
        <p:nvPicPr>
          <p:cNvPr id="17" name="Graphic 16">
            <a:extLst>
              <a:ext uri="{FF2B5EF4-FFF2-40B4-BE49-F238E27FC236}">
                <a16:creationId xmlns:a16="http://schemas.microsoft.com/office/drawing/2014/main" id="{DF37DE94-8145-61BD-716C-734EE0198B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304720" y="1349306"/>
            <a:ext cx="1428093" cy="1428093"/>
          </a:xfrm>
          <a:prstGeom prst="rect">
            <a:avLst/>
          </a:prstGeom>
        </p:spPr>
      </p:pic>
      <p:cxnSp>
        <p:nvCxnSpPr>
          <p:cNvPr id="19" name="Straight Connector 18">
            <a:extLst>
              <a:ext uri="{FF2B5EF4-FFF2-40B4-BE49-F238E27FC236}">
                <a16:creationId xmlns:a16="http://schemas.microsoft.com/office/drawing/2014/main" id="{CD8198FB-E1F2-DE9D-C781-72A251FEC349}"/>
              </a:ext>
            </a:extLst>
          </p:cNvPr>
          <p:cNvCxnSpPr/>
          <p:nvPr/>
        </p:nvCxnSpPr>
        <p:spPr>
          <a:xfrm>
            <a:off x="6726621" y="2911366"/>
            <a:ext cx="5465379" cy="0"/>
          </a:xfrm>
          <a:prstGeom prst="line">
            <a:avLst/>
          </a:prstGeom>
          <a:ln>
            <a:gradFill flip="none" rotWithShape="1">
              <a:gsLst>
                <a:gs pos="0">
                  <a:schemeClr val="accent1">
                    <a:lumMod val="5000"/>
                    <a:lumOff val="95000"/>
                    <a:alpha val="0"/>
                  </a:schemeClr>
                </a:gs>
                <a:gs pos="100000">
                  <a:srgbClr val="06162F"/>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6F9B726-006F-5B8F-E372-3571FAC2E204}"/>
              </a:ext>
            </a:extLst>
          </p:cNvPr>
          <p:cNvCxnSpPr/>
          <p:nvPr/>
        </p:nvCxnSpPr>
        <p:spPr>
          <a:xfrm>
            <a:off x="6726621" y="4666593"/>
            <a:ext cx="5465379" cy="0"/>
          </a:xfrm>
          <a:prstGeom prst="line">
            <a:avLst/>
          </a:prstGeom>
          <a:ln>
            <a:gradFill flip="none" rotWithShape="1">
              <a:gsLst>
                <a:gs pos="0">
                  <a:schemeClr val="accent1">
                    <a:lumMod val="5000"/>
                    <a:lumOff val="95000"/>
                    <a:alpha val="0"/>
                  </a:schemeClr>
                </a:gs>
                <a:gs pos="100000">
                  <a:srgbClr val="06162F"/>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50628C7-3CE5-042E-86DF-712A04AEAEB5}"/>
              </a:ext>
            </a:extLst>
          </p:cNvPr>
          <p:cNvCxnSpPr>
            <a:cxnSpLocks/>
          </p:cNvCxnSpPr>
          <p:nvPr/>
        </p:nvCxnSpPr>
        <p:spPr>
          <a:xfrm>
            <a:off x="8671392" y="2663951"/>
            <a:ext cx="577851" cy="494829"/>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D205210-70AC-5A85-CB51-642E05EBF7D6}"/>
              </a:ext>
            </a:extLst>
          </p:cNvPr>
          <p:cNvCxnSpPr>
            <a:cxnSpLocks/>
          </p:cNvCxnSpPr>
          <p:nvPr/>
        </p:nvCxnSpPr>
        <p:spPr>
          <a:xfrm flipH="1">
            <a:off x="10203524" y="2663950"/>
            <a:ext cx="577851" cy="494829"/>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000B9D8-5F50-4FCD-F75A-8A505CF960C5}"/>
              </a:ext>
            </a:extLst>
          </p:cNvPr>
          <p:cNvCxnSpPr>
            <a:cxnSpLocks/>
          </p:cNvCxnSpPr>
          <p:nvPr/>
        </p:nvCxnSpPr>
        <p:spPr>
          <a:xfrm>
            <a:off x="9778403" y="2700178"/>
            <a:ext cx="0" cy="458602"/>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0320E8D-B3ED-B804-9C9A-C65C54C65145}"/>
              </a:ext>
            </a:extLst>
          </p:cNvPr>
          <p:cNvCxnSpPr>
            <a:cxnSpLocks/>
          </p:cNvCxnSpPr>
          <p:nvPr/>
        </p:nvCxnSpPr>
        <p:spPr>
          <a:xfrm>
            <a:off x="10017605" y="4316284"/>
            <a:ext cx="577851" cy="494829"/>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2E7A28A-BC06-7F4E-CB89-8E13FE47E6E3}"/>
              </a:ext>
            </a:extLst>
          </p:cNvPr>
          <p:cNvCxnSpPr>
            <a:cxnSpLocks/>
          </p:cNvCxnSpPr>
          <p:nvPr/>
        </p:nvCxnSpPr>
        <p:spPr>
          <a:xfrm flipH="1">
            <a:off x="9015855" y="4314074"/>
            <a:ext cx="577851" cy="494829"/>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909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09C386-2820-A1C8-2F28-A04178AADFC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Lst>
          </a:blip>
          <a:srcRect t="19940" b="19940"/>
          <a:stretch/>
        </p:blipFill>
        <p:spPr>
          <a:xfrm>
            <a:off x="0" y="720000"/>
            <a:ext cx="12192000" cy="5497434"/>
          </a:xfrm>
          <a:prstGeom prst="rect">
            <a:avLst/>
          </a:prstGeom>
        </p:spPr>
      </p:pic>
      <p:pic>
        <p:nvPicPr>
          <p:cNvPr id="5" name="Graphic 4">
            <a:extLst>
              <a:ext uri="{FF2B5EF4-FFF2-40B4-BE49-F238E27FC236}">
                <a16:creationId xmlns:a16="http://schemas.microsoft.com/office/drawing/2014/main" id="{3FA36DB6-5ECA-E037-2A49-72B6AFCA56C8}"/>
              </a:ext>
            </a:extLst>
          </p:cNvPr>
          <p:cNvPicPr>
            <a:picLocks noChangeAspect="1"/>
          </p:cNvPicPr>
          <p:nvPr/>
        </p:nvPicPr>
        <p:blipFill>
          <a:blip r:embed="rId5">
            <a:duotone>
              <a:prstClr val="black"/>
              <a:schemeClr val="tx2">
                <a:tint val="45000"/>
                <a:satMod val="400000"/>
              </a:schemeClr>
            </a:duotone>
            <a:extLst>
              <a:ext uri="{96DAC541-7B7A-43D3-8B79-37D633B846F1}">
                <asvg:svgBlip xmlns:asvg="http://schemas.microsoft.com/office/drawing/2016/SVG/main" r:embed="rId6"/>
              </a:ext>
            </a:extLst>
          </a:blip>
          <a:stretch>
            <a:fillRect/>
          </a:stretch>
        </p:blipFill>
        <p:spPr>
          <a:xfrm>
            <a:off x="295539" y="715574"/>
            <a:ext cx="11600914" cy="5472129"/>
          </a:xfrm>
          <a:prstGeom prst="rect">
            <a:avLst/>
          </a:prstGeom>
        </p:spPr>
      </p:pic>
      <p:sp>
        <p:nvSpPr>
          <p:cNvPr id="9" name="Rectangle 8">
            <a:extLst>
              <a:ext uri="{FF2B5EF4-FFF2-40B4-BE49-F238E27FC236}">
                <a16:creationId xmlns:a16="http://schemas.microsoft.com/office/drawing/2014/main" id="{6BB3702E-3A06-0C43-0A91-EFE6F8BD1D34}"/>
              </a:ext>
            </a:extLst>
          </p:cNvPr>
          <p:cNvSpPr/>
          <p:nvPr/>
        </p:nvSpPr>
        <p:spPr>
          <a:xfrm>
            <a:off x="0" y="720000"/>
            <a:ext cx="12192000"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7"/>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2579198" y="1848952"/>
            <a:ext cx="6949516"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LÉTREHOZÁSI MINTÁK</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27432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27432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SINGLETON</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60960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60960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PROTOTYPE</a:t>
            </a:r>
          </a:p>
        </p:txBody>
      </p:sp>
      <p:sp>
        <p:nvSpPr>
          <p:cNvPr id="3" name="TextBox 2">
            <a:extLst>
              <a:ext uri="{FF2B5EF4-FFF2-40B4-BE49-F238E27FC236}">
                <a16:creationId xmlns:a16="http://schemas.microsoft.com/office/drawing/2014/main" id="{8320FDF1-3306-8B3C-DD83-26F9A651EF2E}"/>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180E9415-6B25-526B-BBB9-3546D87C3D86}"/>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17</a:t>
            </a:fld>
            <a:endParaRPr lang="en-GB" b="1" dirty="0">
              <a:latin typeface="Montserrat" pitchFamily="2" charset="77"/>
            </a:endParaRPr>
          </a:p>
        </p:txBody>
      </p:sp>
      <p:sp>
        <p:nvSpPr>
          <p:cNvPr id="10" name="Rounded Rectangle 9">
            <a:extLst>
              <a:ext uri="{FF2B5EF4-FFF2-40B4-BE49-F238E27FC236}">
                <a16:creationId xmlns:a16="http://schemas.microsoft.com/office/drawing/2014/main" id="{26982A3F-DB90-69F7-609A-D1C7FED01F0B}"/>
              </a:ext>
            </a:extLst>
          </p:cNvPr>
          <p:cNvSpPr/>
          <p:nvPr/>
        </p:nvSpPr>
        <p:spPr>
          <a:xfrm>
            <a:off x="2743200" y="3734381"/>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CCED8D89-D4CF-EB90-20C6-9321BAAA4D37}"/>
              </a:ext>
            </a:extLst>
          </p:cNvPr>
          <p:cNvSpPr txBox="1"/>
          <p:nvPr/>
        </p:nvSpPr>
        <p:spPr>
          <a:xfrm>
            <a:off x="2743200" y="3898007"/>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FACTORY METHOD</a:t>
            </a:r>
          </a:p>
        </p:txBody>
      </p:sp>
      <p:sp>
        <p:nvSpPr>
          <p:cNvPr id="14" name="Rounded Rectangle 13">
            <a:extLst>
              <a:ext uri="{FF2B5EF4-FFF2-40B4-BE49-F238E27FC236}">
                <a16:creationId xmlns:a16="http://schemas.microsoft.com/office/drawing/2014/main" id="{21EAFEC0-40E4-E303-141C-4C740DE13515}"/>
              </a:ext>
            </a:extLst>
          </p:cNvPr>
          <p:cNvSpPr/>
          <p:nvPr/>
        </p:nvSpPr>
        <p:spPr>
          <a:xfrm>
            <a:off x="6096000" y="3734381"/>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F10B1EC8-D9F3-61AB-45B2-0E1511D49830}"/>
              </a:ext>
            </a:extLst>
          </p:cNvPr>
          <p:cNvSpPr txBox="1"/>
          <p:nvPr/>
        </p:nvSpPr>
        <p:spPr>
          <a:xfrm>
            <a:off x="6096000" y="3898007"/>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ABSTRACT FACTORY</a:t>
            </a:r>
          </a:p>
        </p:txBody>
      </p:sp>
    </p:spTree>
    <p:extLst>
      <p:ext uri="{BB962C8B-B14F-4D97-AF65-F5344CB8AC3E}">
        <p14:creationId xmlns:p14="http://schemas.microsoft.com/office/powerpoint/2010/main" val="807930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LÉTREHOZÁSI TERVEZÉSI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10009238"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Gyártsunk objektumokat!</a:t>
            </a:r>
          </a:p>
          <a:p>
            <a:pPr defTabSz="914377">
              <a:lnSpc>
                <a:spcPct val="100000"/>
              </a:lnSpc>
              <a:spcBef>
                <a:spcPts val="300"/>
              </a:spcBef>
              <a:spcAft>
                <a:spcPts val="200"/>
              </a:spcAft>
            </a:pPr>
            <a:r>
              <a:rPr lang="hu-HU" sz="1400" dirty="0">
                <a:latin typeface="Montserrat" pitchFamily="2" charset="77"/>
              </a:rPr>
              <a:t>Feladatuk, hogy megszűntessék a függőséget, melyet sok-sok „</a:t>
            </a:r>
            <a:r>
              <a:rPr lang="hu-HU" sz="1400" dirty="0" err="1">
                <a:latin typeface="Montserrat" pitchFamily="2" charset="77"/>
              </a:rPr>
              <a:t>new</a:t>
            </a:r>
            <a:r>
              <a:rPr lang="hu-HU" sz="1400" dirty="0">
                <a:latin typeface="Montserrat" pitchFamily="2" charset="77"/>
              </a:rPr>
              <a:t>” példány okoz.</a:t>
            </a:r>
          </a:p>
          <a:p>
            <a:pPr defTabSz="914377">
              <a:lnSpc>
                <a:spcPct val="100000"/>
              </a:lnSpc>
              <a:spcBef>
                <a:spcPts val="300"/>
              </a:spcBef>
              <a:spcAft>
                <a:spcPts val="200"/>
              </a:spcAft>
            </a:pPr>
            <a:r>
              <a:rPr lang="hu-HU" sz="1400" dirty="0">
                <a:latin typeface="Montserrat" pitchFamily="2" charset="77"/>
              </a:rPr>
              <a:t>Ahelyett, hogy mi magunk legyártunk manuálisan egy példányt ( pl. </a:t>
            </a:r>
            <a:r>
              <a:rPr lang="hu-HU" sz="1400" dirty="0" err="1">
                <a:latin typeface="Montserrat" pitchFamily="2" charset="77"/>
              </a:rPr>
              <a:t>new</a:t>
            </a:r>
            <a:r>
              <a:rPr lang="hu-HU" sz="1400" dirty="0">
                <a:latin typeface="Montserrat" pitchFamily="2" charset="77"/>
              </a:rPr>
              <a:t> Kutya() )</a:t>
            </a:r>
          </a:p>
          <a:p>
            <a:pPr defTabSz="914377">
              <a:lnSpc>
                <a:spcPct val="100000"/>
              </a:lnSpc>
              <a:spcBef>
                <a:spcPts val="300"/>
              </a:spcBef>
              <a:spcAft>
                <a:spcPts val="200"/>
              </a:spcAft>
            </a:pPr>
            <a:r>
              <a:rPr lang="hu-HU" sz="1400" dirty="0">
                <a:latin typeface="Montserrat" pitchFamily="2" charset="77"/>
              </a:rPr>
              <a:t>Egy létrehozási folyamatra bízzuk, hogy azt meghívva mindig az aktuális követelményeknek megfelelő példányt kapjunk. ( pl. </a:t>
            </a:r>
            <a:r>
              <a:rPr lang="hu-HU" sz="1400" dirty="0" err="1">
                <a:latin typeface="Montserrat" pitchFamily="2" charset="77"/>
              </a:rPr>
              <a:t>kutyaGenerator.createKutya</a:t>
            </a:r>
            <a:r>
              <a:rPr lang="hu-HU" sz="1400" dirty="0">
                <a:latin typeface="Montserrat" pitchFamily="2" charset="77"/>
              </a:rPr>
              <a:t>() )</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Az órán vizsgált létrehozási minták:</a:t>
            </a:r>
          </a:p>
          <a:p>
            <a:pPr defTabSz="914377">
              <a:lnSpc>
                <a:spcPct val="100000"/>
              </a:lnSpc>
              <a:spcBef>
                <a:spcPts val="300"/>
              </a:spcBef>
              <a:spcAft>
                <a:spcPts val="200"/>
              </a:spcAft>
            </a:pPr>
            <a:r>
              <a:rPr lang="hu-HU" sz="1400" dirty="0" err="1">
                <a:latin typeface="Montserrat" pitchFamily="2" charset="77"/>
              </a:rPr>
              <a:t>Singleton</a:t>
            </a:r>
            <a:r>
              <a:rPr lang="hu-HU" sz="1400" dirty="0">
                <a:latin typeface="Montserrat" pitchFamily="2" charset="77"/>
              </a:rPr>
              <a:t> – Egyke</a:t>
            </a:r>
          </a:p>
          <a:p>
            <a:pPr defTabSz="914377">
              <a:lnSpc>
                <a:spcPct val="100000"/>
              </a:lnSpc>
              <a:spcBef>
                <a:spcPts val="300"/>
              </a:spcBef>
              <a:spcAft>
                <a:spcPts val="200"/>
              </a:spcAft>
            </a:pPr>
            <a:r>
              <a:rPr lang="hu-HU" sz="1400" dirty="0" err="1">
                <a:latin typeface="Montserrat" pitchFamily="2" charset="77"/>
              </a:rPr>
              <a:t>Prototype</a:t>
            </a:r>
            <a:r>
              <a:rPr lang="hu-HU" sz="1400" dirty="0">
                <a:latin typeface="Montserrat" pitchFamily="2" charset="77"/>
              </a:rPr>
              <a:t> – Prototípus</a:t>
            </a:r>
          </a:p>
          <a:p>
            <a:pPr defTabSz="914377">
              <a:lnSpc>
                <a:spcPct val="100000"/>
              </a:lnSpc>
              <a:spcBef>
                <a:spcPts val="300"/>
              </a:spcBef>
              <a:spcAft>
                <a:spcPts val="200"/>
              </a:spcAft>
            </a:pPr>
            <a:r>
              <a:rPr lang="hu-HU" sz="1400" dirty="0" err="1">
                <a:latin typeface="Montserrat" pitchFamily="2" charset="77"/>
              </a:rPr>
              <a:t>Factory</a:t>
            </a:r>
            <a:r>
              <a:rPr lang="hu-HU" sz="1400" dirty="0">
                <a:latin typeface="Montserrat" pitchFamily="2" charset="77"/>
              </a:rPr>
              <a:t> </a:t>
            </a:r>
            <a:r>
              <a:rPr lang="hu-HU" sz="1400" dirty="0" err="1">
                <a:latin typeface="Montserrat" pitchFamily="2" charset="77"/>
              </a:rPr>
              <a:t>Method</a:t>
            </a:r>
            <a:r>
              <a:rPr lang="hu-HU" sz="1400" dirty="0">
                <a:latin typeface="Montserrat" pitchFamily="2" charset="77"/>
              </a:rPr>
              <a:t> – Gyártómetódus</a:t>
            </a:r>
          </a:p>
          <a:p>
            <a:pPr defTabSz="914377">
              <a:lnSpc>
                <a:spcPct val="100000"/>
              </a:lnSpc>
              <a:spcBef>
                <a:spcPts val="300"/>
              </a:spcBef>
              <a:spcAft>
                <a:spcPts val="200"/>
              </a:spcAft>
            </a:pPr>
            <a:r>
              <a:rPr lang="hu-HU" sz="1400" dirty="0" err="1">
                <a:latin typeface="Montserrat" pitchFamily="2" charset="77"/>
              </a:rPr>
              <a:t>Abstract</a:t>
            </a:r>
            <a:r>
              <a:rPr lang="hu-HU" sz="1400" dirty="0">
                <a:latin typeface="Montserrat" pitchFamily="2" charset="77"/>
              </a:rPr>
              <a:t> </a:t>
            </a:r>
            <a:r>
              <a:rPr lang="hu-HU" sz="1400" dirty="0" err="1">
                <a:latin typeface="Montserrat" pitchFamily="2" charset="77"/>
              </a:rPr>
              <a:t>Factory</a:t>
            </a:r>
            <a:r>
              <a:rPr lang="hu-HU" sz="1400" dirty="0">
                <a:latin typeface="Montserrat" pitchFamily="2" charset="77"/>
              </a:rPr>
              <a:t> – Absztrakt gyár</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18</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Graphic 7">
            <a:extLst>
              <a:ext uri="{FF2B5EF4-FFF2-40B4-BE49-F238E27FC236}">
                <a16:creationId xmlns:a16="http://schemas.microsoft.com/office/drawing/2014/main" id="{1BCEDCF4-FE7A-3A10-DBE8-B1972837B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5407" y="1000967"/>
            <a:ext cx="1400416" cy="1400416"/>
          </a:xfrm>
          <a:prstGeom prst="rect">
            <a:avLst/>
          </a:prstGeom>
        </p:spPr>
      </p:pic>
    </p:spTree>
    <p:extLst>
      <p:ext uri="{BB962C8B-B14F-4D97-AF65-F5344CB8AC3E}">
        <p14:creationId xmlns:p14="http://schemas.microsoft.com/office/powerpoint/2010/main" val="192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E073C4-3C1A-FDC2-E62F-B8A401BE2E5A}"/>
              </a:ext>
            </a:extLst>
          </p:cNvPr>
          <p:cNvSpPr/>
          <p:nvPr/>
        </p:nvSpPr>
        <p:spPr>
          <a:xfrm>
            <a:off x="0" y="2274737"/>
            <a:ext cx="12192000" cy="3373112"/>
          </a:xfrm>
          <a:prstGeom prst="rect">
            <a:avLst/>
          </a:prstGeom>
          <a:solidFill>
            <a:srgbClr val="003366">
              <a:alpha val="1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5" name="Rounded Rectangle 4">
            <a:extLst>
              <a:ext uri="{FF2B5EF4-FFF2-40B4-BE49-F238E27FC236}">
                <a16:creationId xmlns:a16="http://schemas.microsoft.com/office/drawing/2014/main" id="{3DFA0593-924A-5EFE-66ED-BC24B1AFD613}"/>
              </a:ext>
            </a:extLst>
          </p:cNvPr>
          <p:cNvSpPr/>
          <p:nvPr/>
        </p:nvSpPr>
        <p:spPr>
          <a:xfrm>
            <a:off x="876176" y="1770543"/>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FF119817-D3D7-181E-57F5-A3C0B2903BB2}"/>
              </a:ext>
            </a:extLst>
          </p:cNvPr>
          <p:cNvSpPr/>
          <p:nvPr/>
        </p:nvSpPr>
        <p:spPr>
          <a:xfrm>
            <a:off x="4470402" y="1770543"/>
            <a:ext cx="3251196" cy="2033999"/>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a:t>
            </a:fld>
            <a:endParaRPr lang="en-GB" b="1" dirty="0">
              <a:latin typeface="Montserrat" pitchFamily="2" charset="77"/>
            </a:endParaRPr>
          </a:p>
        </p:txBody>
      </p:sp>
      <p:sp>
        <p:nvSpPr>
          <p:cNvPr id="24" name="TextBox 23">
            <a:extLst>
              <a:ext uri="{FF2B5EF4-FFF2-40B4-BE49-F238E27FC236}">
                <a16:creationId xmlns:a16="http://schemas.microsoft.com/office/drawing/2014/main" id="{19059A9A-14A3-71B7-FED8-129C5C6457DE}"/>
              </a:ext>
            </a:extLst>
          </p:cNvPr>
          <p:cNvSpPr txBox="1"/>
          <p:nvPr/>
        </p:nvSpPr>
        <p:spPr>
          <a:xfrm>
            <a:off x="876176" y="1879756"/>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Tervezési</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sp>
        <p:nvSpPr>
          <p:cNvPr id="25" name="TextBox 24">
            <a:extLst>
              <a:ext uri="{FF2B5EF4-FFF2-40B4-BE49-F238E27FC236}">
                <a16:creationId xmlns:a16="http://schemas.microsoft.com/office/drawing/2014/main" id="{DD0867BB-FF9F-FB2C-7F0C-DEBE21372F11}"/>
              </a:ext>
            </a:extLst>
          </p:cNvPr>
          <p:cNvSpPr txBox="1"/>
          <p:nvPr/>
        </p:nvSpPr>
        <p:spPr>
          <a:xfrm>
            <a:off x="4470402" y="1879756"/>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Architekturális</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TÉMAKÖRÖK:</a:t>
            </a:r>
          </a:p>
        </p:txBody>
      </p:sp>
      <p:cxnSp>
        <p:nvCxnSpPr>
          <p:cNvPr id="30" name="Straight Connector 29">
            <a:extLst>
              <a:ext uri="{FF2B5EF4-FFF2-40B4-BE49-F238E27FC236}">
                <a16:creationId xmlns:a16="http://schemas.microsoft.com/office/drawing/2014/main" id="{87D89393-9C44-8231-05EA-9CFA8FE71BAA}"/>
              </a:ext>
            </a:extLst>
          </p:cNvPr>
          <p:cNvCxnSpPr/>
          <p:nvPr/>
        </p:nvCxnSpPr>
        <p:spPr>
          <a:xfrm>
            <a:off x="1187981"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DDF29B6-4F37-C990-A8C2-8E027851DC54}"/>
              </a:ext>
            </a:extLst>
          </p:cNvPr>
          <p:cNvCxnSpPr/>
          <p:nvPr/>
        </p:nvCxnSpPr>
        <p:spPr>
          <a:xfrm>
            <a:off x="4782203"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988285" y="2453269"/>
            <a:ext cx="302697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Minták típusai</a:t>
            </a:r>
          </a:p>
          <a:p>
            <a:pPr marL="477834" lvl="1" indent="-134934" defTabSz="914377">
              <a:lnSpc>
                <a:spcPct val="100000"/>
              </a:lnSpc>
              <a:spcBef>
                <a:spcPts val="300"/>
              </a:spcBef>
              <a:spcAft>
                <a:spcPts val="200"/>
              </a:spcAft>
            </a:pPr>
            <a:r>
              <a:rPr lang="hu-HU" sz="1250" dirty="0" err="1">
                <a:latin typeface="Montserrat" pitchFamily="2" charset="77"/>
              </a:rPr>
              <a:t>Architekturális</a:t>
            </a:r>
            <a:r>
              <a:rPr lang="hu-HU" sz="1250" dirty="0">
                <a:latin typeface="Montserrat" pitchFamily="2" charset="77"/>
              </a:rPr>
              <a:t> minták</a:t>
            </a:r>
          </a:p>
          <a:p>
            <a:pPr marL="477834" lvl="1" indent="-134934" defTabSz="914377">
              <a:lnSpc>
                <a:spcPct val="100000"/>
              </a:lnSpc>
              <a:spcBef>
                <a:spcPts val="300"/>
              </a:spcBef>
              <a:spcAft>
                <a:spcPts val="200"/>
              </a:spcAft>
            </a:pPr>
            <a:r>
              <a:rPr lang="hu-HU" sz="1250" dirty="0">
                <a:latin typeface="Montserrat" pitchFamily="2" charset="77"/>
              </a:rPr>
              <a:t>Létrehozási tervezési minták</a:t>
            </a:r>
          </a:p>
          <a:p>
            <a:pPr marL="477834" lvl="1" indent="-134934" defTabSz="914377">
              <a:lnSpc>
                <a:spcPct val="100000"/>
              </a:lnSpc>
              <a:spcBef>
                <a:spcPts val="300"/>
              </a:spcBef>
              <a:spcAft>
                <a:spcPts val="200"/>
              </a:spcAft>
            </a:pPr>
            <a:r>
              <a:rPr lang="hu-HU" sz="1250" dirty="0">
                <a:latin typeface="Montserrat" pitchFamily="2" charset="77"/>
              </a:rPr>
              <a:t>Szerkezeti tervezési minták</a:t>
            </a:r>
          </a:p>
          <a:p>
            <a:pPr marL="477834" lvl="1" indent="-134934" defTabSz="914377">
              <a:lnSpc>
                <a:spcPct val="100000"/>
              </a:lnSpc>
              <a:spcBef>
                <a:spcPts val="300"/>
              </a:spcBef>
              <a:spcAft>
                <a:spcPts val="200"/>
              </a:spcAft>
            </a:pPr>
            <a:r>
              <a:rPr lang="hu-HU" sz="1250" dirty="0">
                <a:latin typeface="Montserrat" pitchFamily="2" charset="77"/>
              </a:rPr>
              <a:t>Viselkedési tervezési minták</a:t>
            </a:r>
            <a:endParaRPr lang="hu-HU" sz="14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5" name="Tartalom helye 3">
            <a:extLst>
              <a:ext uri="{FF2B5EF4-FFF2-40B4-BE49-F238E27FC236}">
                <a16:creationId xmlns:a16="http://schemas.microsoft.com/office/drawing/2014/main" id="{85A9035B-51CC-20A6-AC0E-3CD41C920BA5}"/>
              </a:ext>
            </a:extLst>
          </p:cNvPr>
          <p:cNvSpPr txBox="1">
            <a:spLocks/>
          </p:cNvSpPr>
          <p:nvPr/>
        </p:nvSpPr>
        <p:spPr>
          <a:xfrm>
            <a:off x="4582823" y="2453269"/>
            <a:ext cx="3026979" cy="116542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MVC</a:t>
            </a:r>
          </a:p>
          <a:p>
            <a:pPr marL="134934" indent="-134934" defTabSz="914377">
              <a:lnSpc>
                <a:spcPct val="100000"/>
              </a:lnSpc>
              <a:spcBef>
                <a:spcPts val="300"/>
              </a:spcBef>
              <a:spcAft>
                <a:spcPts val="200"/>
              </a:spcAft>
            </a:pPr>
            <a:r>
              <a:rPr lang="hu-HU" sz="1400" dirty="0">
                <a:latin typeface="Montserrat" pitchFamily="2" charset="77"/>
              </a:rPr>
              <a:t>ASP.NET MVC</a:t>
            </a:r>
          </a:p>
          <a:p>
            <a:pPr marL="134934" indent="-134934" defTabSz="914377">
              <a:lnSpc>
                <a:spcPct val="100000"/>
              </a:lnSpc>
              <a:spcBef>
                <a:spcPts val="300"/>
              </a:spcBef>
              <a:spcAft>
                <a:spcPts val="200"/>
              </a:spcAft>
            </a:pPr>
            <a:r>
              <a:rPr lang="hu-HU" sz="1400" dirty="0">
                <a:latin typeface="Montserrat" pitchFamily="2" charset="77"/>
              </a:rPr>
              <a:t>MPV, MVVM</a:t>
            </a:r>
          </a:p>
          <a:p>
            <a:pPr marL="134934" indent="-134934" defTabSz="914377">
              <a:lnSpc>
                <a:spcPct val="100000"/>
              </a:lnSpc>
              <a:spcBef>
                <a:spcPts val="300"/>
              </a:spcBef>
              <a:spcAft>
                <a:spcPts val="200"/>
              </a:spcAft>
            </a:pPr>
            <a:r>
              <a:rPr lang="hu-HU" sz="1400" dirty="0">
                <a:latin typeface="Montserrat" pitchFamily="2" charset="77"/>
              </a:rPr>
              <a:t>Többrétegű architektúra</a:t>
            </a: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 name="Rounded Rectangle 2">
            <a:extLst>
              <a:ext uri="{FF2B5EF4-FFF2-40B4-BE49-F238E27FC236}">
                <a16:creationId xmlns:a16="http://schemas.microsoft.com/office/drawing/2014/main" id="{F7B436A3-BA60-6EE3-F464-93BF542C6AEA}"/>
              </a:ext>
            </a:extLst>
          </p:cNvPr>
          <p:cNvSpPr/>
          <p:nvPr/>
        </p:nvSpPr>
        <p:spPr>
          <a:xfrm>
            <a:off x="7952519" y="1770417"/>
            <a:ext cx="3251196" cy="2033157"/>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1BD972D-FF3C-A6D3-3729-CD3F04D18319}"/>
              </a:ext>
            </a:extLst>
          </p:cNvPr>
          <p:cNvSpPr txBox="1"/>
          <p:nvPr/>
        </p:nvSpPr>
        <p:spPr>
          <a:xfrm>
            <a:off x="7952519" y="1879630"/>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Létrehozási</a:t>
            </a:r>
            <a:r>
              <a:rPr lang="en-GB" b="1" dirty="0">
                <a:solidFill>
                  <a:srgbClr val="003366"/>
                </a:solidFill>
                <a:latin typeface="Montserrat ExtraBold" pitchFamily="2" charset="77"/>
              </a:rPr>
              <a:t> 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cxnSp>
        <p:nvCxnSpPr>
          <p:cNvPr id="8" name="Straight Connector 7">
            <a:extLst>
              <a:ext uri="{FF2B5EF4-FFF2-40B4-BE49-F238E27FC236}">
                <a16:creationId xmlns:a16="http://schemas.microsoft.com/office/drawing/2014/main" id="{78F89C9D-A9E6-CA30-20B7-97DA08EB0137}"/>
              </a:ext>
            </a:extLst>
          </p:cNvPr>
          <p:cNvCxnSpPr/>
          <p:nvPr/>
        </p:nvCxnSpPr>
        <p:spPr>
          <a:xfrm>
            <a:off x="8264320" y="2248836"/>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9" name="Tartalom helye 3">
            <a:extLst>
              <a:ext uri="{FF2B5EF4-FFF2-40B4-BE49-F238E27FC236}">
                <a16:creationId xmlns:a16="http://schemas.microsoft.com/office/drawing/2014/main" id="{0B8CAABD-977D-467D-B215-1ABD76C104AD}"/>
              </a:ext>
            </a:extLst>
          </p:cNvPr>
          <p:cNvSpPr txBox="1">
            <a:spLocks/>
          </p:cNvSpPr>
          <p:nvPr/>
        </p:nvSpPr>
        <p:spPr>
          <a:xfrm>
            <a:off x="8064940" y="2453143"/>
            <a:ext cx="3026979" cy="12462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err="1">
                <a:latin typeface="Montserrat" pitchFamily="2" charset="77"/>
              </a:rPr>
              <a:t>Singleton</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Prototype</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Factory</a:t>
            </a:r>
            <a:r>
              <a:rPr lang="hu-HU" sz="1400" dirty="0">
                <a:latin typeface="Montserrat" pitchFamily="2" charset="77"/>
              </a:rPr>
              <a:t> </a:t>
            </a:r>
            <a:r>
              <a:rPr lang="hu-HU" sz="1400" dirty="0" err="1">
                <a:latin typeface="Montserrat" pitchFamily="2" charset="77"/>
              </a:rPr>
              <a:t>Method</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Abstract</a:t>
            </a:r>
            <a:r>
              <a:rPr lang="hu-HU" sz="1400" dirty="0">
                <a:latin typeface="Montserrat" pitchFamily="2" charset="77"/>
              </a:rPr>
              <a:t> </a:t>
            </a:r>
            <a:r>
              <a:rPr lang="hu-HU" sz="1400" dirty="0" err="1">
                <a:latin typeface="Montserrat" pitchFamily="2" charset="77"/>
              </a:rPr>
              <a:t>Factory</a:t>
            </a:r>
            <a:endParaRPr lang="hu-HU" sz="1400" dirty="0">
              <a:latin typeface="Montserrat" pitchFamily="2" charset="77"/>
            </a:endParaRPr>
          </a:p>
        </p:txBody>
      </p:sp>
      <p:sp>
        <p:nvSpPr>
          <p:cNvPr id="10" name="Rounded Rectangle 9">
            <a:extLst>
              <a:ext uri="{FF2B5EF4-FFF2-40B4-BE49-F238E27FC236}">
                <a16:creationId xmlns:a16="http://schemas.microsoft.com/office/drawing/2014/main" id="{D8DABFD0-E290-C82D-C6A3-D89FCE75F50F}"/>
              </a:ext>
            </a:extLst>
          </p:cNvPr>
          <p:cNvSpPr/>
          <p:nvPr/>
        </p:nvSpPr>
        <p:spPr>
          <a:xfrm>
            <a:off x="4470402" y="3937191"/>
            <a:ext cx="3251196" cy="2214852"/>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82C72D06-D8A2-0025-7743-48E134576BC0}"/>
              </a:ext>
            </a:extLst>
          </p:cNvPr>
          <p:cNvSpPr txBox="1"/>
          <p:nvPr/>
        </p:nvSpPr>
        <p:spPr>
          <a:xfrm>
            <a:off x="4470402" y="4046404"/>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Szerkezeti</a:t>
            </a:r>
            <a:r>
              <a:rPr lang="en-GB" b="1" dirty="0">
                <a:solidFill>
                  <a:srgbClr val="003366"/>
                </a:solidFill>
                <a:latin typeface="Montserrat ExtraBold" pitchFamily="2" charset="77"/>
              </a:rPr>
              <a:t> 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cxnSp>
        <p:nvCxnSpPr>
          <p:cNvPr id="15" name="Straight Connector 14">
            <a:extLst>
              <a:ext uri="{FF2B5EF4-FFF2-40B4-BE49-F238E27FC236}">
                <a16:creationId xmlns:a16="http://schemas.microsoft.com/office/drawing/2014/main" id="{AD580B65-CE7C-A10E-8A67-80162ED6FCBA}"/>
              </a:ext>
            </a:extLst>
          </p:cNvPr>
          <p:cNvCxnSpPr/>
          <p:nvPr/>
        </p:nvCxnSpPr>
        <p:spPr>
          <a:xfrm>
            <a:off x="4782203" y="4415610"/>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16" name="Tartalom helye 3">
            <a:extLst>
              <a:ext uri="{FF2B5EF4-FFF2-40B4-BE49-F238E27FC236}">
                <a16:creationId xmlns:a16="http://schemas.microsoft.com/office/drawing/2014/main" id="{466CCE59-A124-34EC-C485-CFF01D4A0BAF}"/>
              </a:ext>
            </a:extLst>
          </p:cNvPr>
          <p:cNvSpPr txBox="1">
            <a:spLocks/>
          </p:cNvSpPr>
          <p:nvPr/>
        </p:nvSpPr>
        <p:spPr>
          <a:xfrm>
            <a:off x="4582823" y="4619917"/>
            <a:ext cx="3026979" cy="116542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Adapter</a:t>
            </a:r>
          </a:p>
          <a:p>
            <a:pPr marL="134934" indent="-134934" defTabSz="914377">
              <a:lnSpc>
                <a:spcPct val="100000"/>
              </a:lnSpc>
              <a:spcBef>
                <a:spcPts val="300"/>
              </a:spcBef>
              <a:spcAft>
                <a:spcPts val="200"/>
              </a:spcAft>
            </a:pPr>
            <a:r>
              <a:rPr lang="hu-HU" sz="1400" dirty="0" err="1">
                <a:latin typeface="Montserrat" pitchFamily="2" charset="77"/>
              </a:rPr>
              <a:t>Decorator</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Proxy</a:t>
            </a: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17" name="Rounded Rectangle 16">
            <a:extLst>
              <a:ext uri="{FF2B5EF4-FFF2-40B4-BE49-F238E27FC236}">
                <a16:creationId xmlns:a16="http://schemas.microsoft.com/office/drawing/2014/main" id="{DA8ECA7F-6C98-24D6-C15E-21D8B3470B1B}"/>
              </a:ext>
            </a:extLst>
          </p:cNvPr>
          <p:cNvSpPr/>
          <p:nvPr/>
        </p:nvSpPr>
        <p:spPr>
          <a:xfrm>
            <a:off x="7952519" y="3937192"/>
            <a:ext cx="3251196" cy="2214852"/>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B8E5BED-6870-8977-0065-066F276B0966}"/>
              </a:ext>
            </a:extLst>
          </p:cNvPr>
          <p:cNvSpPr txBox="1"/>
          <p:nvPr/>
        </p:nvSpPr>
        <p:spPr>
          <a:xfrm>
            <a:off x="7952519" y="4046404"/>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Viselkedési</a:t>
            </a:r>
            <a:r>
              <a:rPr lang="en-GB" b="1" dirty="0">
                <a:solidFill>
                  <a:srgbClr val="003366"/>
                </a:solidFill>
                <a:latin typeface="Montserrat ExtraBold" pitchFamily="2" charset="77"/>
              </a:rPr>
              <a:t> 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cxnSp>
        <p:nvCxnSpPr>
          <p:cNvPr id="19" name="Straight Connector 18">
            <a:extLst>
              <a:ext uri="{FF2B5EF4-FFF2-40B4-BE49-F238E27FC236}">
                <a16:creationId xmlns:a16="http://schemas.microsoft.com/office/drawing/2014/main" id="{B898AEDA-1911-8647-B275-4062BB070200}"/>
              </a:ext>
            </a:extLst>
          </p:cNvPr>
          <p:cNvCxnSpPr/>
          <p:nvPr/>
        </p:nvCxnSpPr>
        <p:spPr>
          <a:xfrm>
            <a:off x="8264320" y="4415610"/>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20" name="Tartalom helye 3">
            <a:extLst>
              <a:ext uri="{FF2B5EF4-FFF2-40B4-BE49-F238E27FC236}">
                <a16:creationId xmlns:a16="http://schemas.microsoft.com/office/drawing/2014/main" id="{19EF464E-8CA9-EC29-CC37-CF0CA82DA0CA}"/>
              </a:ext>
            </a:extLst>
          </p:cNvPr>
          <p:cNvSpPr txBox="1">
            <a:spLocks/>
          </p:cNvSpPr>
          <p:nvPr/>
        </p:nvSpPr>
        <p:spPr>
          <a:xfrm>
            <a:off x="8064940" y="4619917"/>
            <a:ext cx="3026979" cy="142790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err="1">
                <a:latin typeface="Montserrat" pitchFamily="2" charset="77"/>
              </a:rPr>
              <a:t>State</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Observer</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Template</a:t>
            </a:r>
            <a:r>
              <a:rPr lang="hu-HU" sz="1400" dirty="0">
                <a:latin typeface="Montserrat" pitchFamily="2" charset="77"/>
              </a:rPr>
              <a:t> </a:t>
            </a:r>
            <a:r>
              <a:rPr lang="hu-HU" sz="1400" dirty="0" err="1">
                <a:latin typeface="Montserrat" pitchFamily="2" charset="77"/>
              </a:rPr>
              <a:t>Method</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Strategy</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Visitor</a:t>
            </a:r>
          </a:p>
        </p:txBody>
      </p:sp>
    </p:spTree>
    <p:extLst>
      <p:ext uri="{BB962C8B-B14F-4D97-AF65-F5344CB8AC3E}">
        <p14:creationId xmlns:p14="http://schemas.microsoft.com/office/powerpoint/2010/main" val="1829725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SINGLETON</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10009238"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Az Egyke</a:t>
            </a:r>
          </a:p>
          <a:p>
            <a:pPr defTabSz="914377">
              <a:lnSpc>
                <a:spcPct val="100000"/>
              </a:lnSpc>
              <a:spcBef>
                <a:spcPts val="300"/>
              </a:spcBef>
              <a:spcAft>
                <a:spcPts val="200"/>
              </a:spcAft>
            </a:pPr>
            <a:r>
              <a:rPr lang="hu-HU" sz="1400" dirty="0">
                <a:latin typeface="Montserrat" pitchFamily="2" charset="77"/>
              </a:rPr>
              <a:t>Gyakran kell úgy megírnunk egy osztályt, hogy abból csak egyetlen példány keletkezhessen.</a:t>
            </a: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Milyen eseteket ismer, ahol </a:t>
            </a:r>
            <a:r>
              <a:rPr lang="hu-HU" sz="1400" dirty="0" err="1">
                <a:latin typeface="Montserrat" pitchFamily="2" charset="77"/>
              </a:rPr>
              <a:t>Singletonra</a:t>
            </a:r>
            <a:r>
              <a:rPr lang="hu-HU" sz="1400" dirty="0">
                <a:latin typeface="Montserrat" pitchFamily="2" charset="77"/>
              </a:rPr>
              <a:t> van szükség?</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Nincs Konstruktor, van Osztályszintű Metódus</a:t>
            </a:r>
          </a:p>
          <a:p>
            <a:pPr defTabSz="914377">
              <a:lnSpc>
                <a:spcPct val="100000"/>
              </a:lnSpc>
              <a:spcBef>
                <a:spcPts val="300"/>
              </a:spcBef>
              <a:spcAft>
                <a:spcPts val="200"/>
              </a:spcAft>
            </a:pPr>
            <a:r>
              <a:rPr lang="hu-HU" sz="1400" dirty="0">
                <a:latin typeface="Montserrat" pitchFamily="2" charset="77"/>
              </a:rPr>
              <a:t>Az osztályból a konstruktorával készíthetünk példányt</a:t>
            </a:r>
          </a:p>
          <a:p>
            <a:pPr defTabSz="914377">
              <a:lnSpc>
                <a:spcPct val="100000"/>
              </a:lnSpc>
              <a:spcBef>
                <a:spcPts val="300"/>
              </a:spcBef>
              <a:spcAft>
                <a:spcPts val="200"/>
              </a:spcAft>
            </a:pPr>
            <a:r>
              <a:rPr lang="hu-HU" sz="1400" dirty="0">
                <a:latin typeface="Montserrat" pitchFamily="2" charset="77"/>
              </a:rPr>
              <a:t>A konstruktor metódusait </a:t>
            </a:r>
            <a:r>
              <a:rPr lang="hu-HU" sz="1400" dirty="0" err="1">
                <a:latin typeface="Montserrat" pitchFamily="2" charset="77"/>
              </a:rPr>
              <a:t>példányosításkor</a:t>
            </a:r>
            <a:r>
              <a:rPr lang="hu-HU" sz="1400" dirty="0">
                <a:latin typeface="Montserrat" pitchFamily="2" charset="77"/>
              </a:rPr>
              <a:t> hívjuk meg</a:t>
            </a:r>
          </a:p>
          <a:p>
            <a:pPr defTabSz="914377">
              <a:lnSpc>
                <a:spcPct val="100000"/>
              </a:lnSpc>
              <a:spcBef>
                <a:spcPts val="300"/>
              </a:spcBef>
              <a:spcAft>
                <a:spcPts val="200"/>
              </a:spcAft>
            </a:pPr>
            <a:r>
              <a:rPr lang="hu-HU" sz="1400" dirty="0">
                <a:latin typeface="Montserrat" pitchFamily="2" charset="77"/>
              </a:rPr>
              <a:t>Ha van publikus konstruktor, akkor akárhány példányt készíthetünk</a:t>
            </a:r>
          </a:p>
          <a:p>
            <a:pPr defTabSz="914377">
              <a:lnSpc>
                <a:spcPct val="100000"/>
              </a:lnSpc>
              <a:spcBef>
                <a:spcPts val="300"/>
              </a:spcBef>
              <a:spcAft>
                <a:spcPts val="200"/>
              </a:spcAft>
            </a:pPr>
            <a:r>
              <a:rPr lang="hu-HU" sz="1400" dirty="0">
                <a:latin typeface="Montserrat" pitchFamily="2" charset="77"/>
              </a:rPr>
              <a:t>Ha nincs konstruktor... </a:t>
            </a:r>
            <a:r>
              <a:rPr lang="hu-HU" sz="1400" b="1" dirty="0">
                <a:latin typeface="Montserrat" pitchFamily="2" charset="77"/>
              </a:rPr>
              <a:t>Akkor?</a:t>
            </a:r>
          </a:p>
          <a:p>
            <a:pPr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Osztályszintű metódus</a:t>
            </a:r>
          </a:p>
          <a:p>
            <a:pPr defTabSz="914377">
              <a:lnSpc>
                <a:spcPct val="100000"/>
              </a:lnSpc>
              <a:spcBef>
                <a:spcPts val="300"/>
              </a:spcBef>
              <a:spcAft>
                <a:spcPts val="200"/>
              </a:spcAft>
            </a:pPr>
            <a:r>
              <a:rPr lang="hu-HU" sz="1400" dirty="0">
                <a:latin typeface="Montserrat" pitchFamily="2" charset="77"/>
              </a:rPr>
              <a:t>Akkor is hívhatók, ha nincs példány.</a:t>
            </a:r>
          </a:p>
          <a:p>
            <a:pPr defTabSz="914377">
              <a:lnSpc>
                <a:spcPct val="100000"/>
              </a:lnSpc>
              <a:spcBef>
                <a:spcPts val="300"/>
              </a:spcBef>
              <a:spcAft>
                <a:spcPts val="200"/>
              </a:spcAft>
            </a:pPr>
            <a:r>
              <a:rPr lang="hu-HU" sz="1400" dirty="0">
                <a:latin typeface="Montserrat" pitchFamily="2" charset="77"/>
              </a:rPr>
              <a:t>A </a:t>
            </a:r>
            <a:r>
              <a:rPr lang="hu-HU" sz="1400" dirty="0" err="1">
                <a:latin typeface="Montserrat" pitchFamily="2" charset="77"/>
              </a:rPr>
              <a:t>Singletonnak</a:t>
            </a:r>
            <a:r>
              <a:rPr lang="hu-HU" sz="1400" dirty="0">
                <a:latin typeface="Montserrat" pitchFamily="2" charset="77"/>
              </a:rPr>
              <a:t> 1 </a:t>
            </a:r>
            <a:r>
              <a:rPr lang="hu-HU" sz="1400" dirty="0" err="1">
                <a:latin typeface="Montserrat" pitchFamily="2" charset="77"/>
              </a:rPr>
              <a:t>getInstance</a:t>
            </a:r>
            <a:r>
              <a:rPr lang="hu-HU" sz="1400" dirty="0">
                <a:latin typeface="Montserrat" pitchFamily="2" charset="77"/>
              </a:rPr>
              <a:t> metódusa van, ami mindenkinek ugyanazt a példányt adja vissza</a:t>
            </a:r>
          </a:p>
          <a:p>
            <a:pPr defTabSz="914377">
              <a:lnSpc>
                <a:spcPct val="100000"/>
              </a:lnSpc>
              <a:spcBef>
                <a:spcPts val="300"/>
              </a:spcBef>
              <a:spcAft>
                <a:spcPts val="200"/>
              </a:spcAft>
            </a:pPr>
            <a:r>
              <a:rPr lang="hu-HU" sz="1400" dirty="0">
                <a:latin typeface="Montserrat" pitchFamily="2" charset="77"/>
              </a:rPr>
              <a:t>Ezt a példányt is létre kell hozni, de az osztály részét képező metódus hívja csak a privát konstruktort</a:t>
            </a:r>
          </a:p>
          <a:p>
            <a:pPr marL="0" indent="0" defTabSz="914377">
              <a:lnSpc>
                <a:spcPct val="100000"/>
              </a:lnSpc>
              <a:spcBef>
                <a:spcPts val="300"/>
              </a:spcBef>
              <a:spcAft>
                <a:spcPts val="200"/>
              </a:spcAft>
              <a:buNone/>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19</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72997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THREAD-SAFETY </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832347"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Szálbiztos</a:t>
            </a:r>
          </a:p>
          <a:p>
            <a:pPr defTabSz="914377">
              <a:lnSpc>
                <a:spcPct val="100000"/>
              </a:lnSpc>
              <a:spcBef>
                <a:spcPts val="300"/>
              </a:spcBef>
              <a:spcAft>
                <a:spcPts val="200"/>
              </a:spcAft>
            </a:pPr>
            <a:r>
              <a:rPr lang="hu-HU" sz="1400" dirty="0">
                <a:latin typeface="Montserrat" pitchFamily="2" charset="77"/>
              </a:rPr>
              <a:t>A </a:t>
            </a:r>
            <a:r>
              <a:rPr lang="hu-HU" sz="1400" dirty="0" err="1">
                <a:latin typeface="Montserrat" pitchFamily="2" charset="77"/>
              </a:rPr>
              <a:t>Thread-safety</a:t>
            </a:r>
            <a:r>
              <a:rPr lang="hu-HU" sz="1400" dirty="0">
                <a:latin typeface="Montserrat" pitchFamily="2" charset="77"/>
              </a:rPr>
              <a:t> lehetőséget biztosít megosztott erőforrások vagy adatstruktúrák egyidejű elérésére és módosítására</a:t>
            </a:r>
          </a:p>
          <a:p>
            <a:pPr defTabSz="914377">
              <a:lnSpc>
                <a:spcPct val="100000"/>
              </a:lnSpc>
              <a:spcBef>
                <a:spcPts val="300"/>
              </a:spcBef>
              <a:spcAft>
                <a:spcPts val="200"/>
              </a:spcAft>
            </a:pPr>
            <a:r>
              <a:rPr lang="hu-HU" sz="1400" dirty="0">
                <a:latin typeface="Montserrat" pitchFamily="2" charset="77"/>
              </a:rPr>
              <a:t>A </a:t>
            </a:r>
            <a:r>
              <a:rPr lang="hu-HU" sz="1400" dirty="0" err="1">
                <a:latin typeface="Montserrat" pitchFamily="2" charset="77"/>
              </a:rPr>
              <a:t>Thread-safety</a:t>
            </a:r>
            <a:r>
              <a:rPr lang="hu-HU" sz="1400" dirty="0">
                <a:latin typeface="Montserrat" pitchFamily="2" charset="77"/>
              </a:rPr>
              <a:t> megelőzi, hogy „versengés” alakuljon ki, károsodjon az adat vagy szinkronizálási hibákba fussunk </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err="1">
                <a:latin typeface="Montserrat" pitchFamily="2" charset="77"/>
              </a:rPr>
              <a:t>Thread-safe</a:t>
            </a:r>
            <a:r>
              <a:rPr lang="hu-HU" sz="1400" b="1" dirty="0">
                <a:latin typeface="Montserrat" pitchFamily="2" charset="77"/>
              </a:rPr>
              <a:t> és </a:t>
            </a:r>
            <a:r>
              <a:rPr lang="hu-HU" sz="1400" b="1" dirty="0" err="1">
                <a:latin typeface="Montserrat" pitchFamily="2" charset="77"/>
              </a:rPr>
              <a:t>Singleton</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Gyakran összeér a két fogalom, sőt van </a:t>
            </a:r>
            <a:r>
              <a:rPr lang="hu-HU" sz="1400" dirty="0" err="1">
                <a:latin typeface="Montserrat" pitchFamily="2" charset="77"/>
              </a:rPr>
              <a:t>Thread-safe</a:t>
            </a:r>
            <a:r>
              <a:rPr lang="hu-HU" sz="1400" dirty="0">
                <a:latin typeface="Montserrat" pitchFamily="2" charset="77"/>
              </a:rPr>
              <a:t> </a:t>
            </a:r>
            <a:r>
              <a:rPr lang="hu-HU" sz="1400" dirty="0" err="1">
                <a:latin typeface="Montserrat" pitchFamily="2" charset="77"/>
              </a:rPr>
              <a:t>Singleton</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De alapvetően más funkciót látnak el</a:t>
            </a:r>
          </a:p>
          <a:p>
            <a:pPr marL="0" indent="0" defTabSz="914377">
              <a:lnSpc>
                <a:spcPct val="100000"/>
              </a:lnSpc>
              <a:spcBef>
                <a:spcPts val="300"/>
              </a:spcBef>
              <a:spcAft>
                <a:spcPts val="200"/>
              </a:spcAft>
              <a:buNone/>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err="1">
                <a:latin typeface="Montserrat" pitchFamily="2" charset="77"/>
              </a:rPr>
              <a:t>Thread-safe</a:t>
            </a:r>
            <a:r>
              <a:rPr lang="hu-HU" sz="1400" b="1" dirty="0">
                <a:latin typeface="Montserrat" pitchFamily="2" charset="77"/>
              </a:rPr>
              <a:t> </a:t>
            </a:r>
            <a:r>
              <a:rPr lang="hu-HU" sz="1400" b="1" dirty="0" err="1">
                <a:latin typeface="Montserrat" pitchFamily="2" charset="77"/>
              </a:rPr>
              <a:t>Singleton</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Egy osztálynak csak egy példánya van</a:t>
            </a:r>
          </a:p>
          <a:p>
            <a:pPr defTabSz="914377">
              <a:lnSpc>
                <a:spcPct val="100000"/>
              </a:lnSpc>
              <a:spcBef>
                <a:spcPts val="300"/>
              </a:spcBef>
              <a:spcAft>
                <a:spcPts val="200"/>
              </a:spcAft>
            </a:pPr>
            <a:r>
              <a:rPr lang="hu-HU" sz="1400" dirty="0">
                <a:latin typeface="Montserrat" pitchFamily="2" charset="77"/>
              </a:rPr>
              <a:t>És globálisan hozzáférhető pontként szolgál több szál számára akár egyidejűleg is</a:t>
            </a:r>
            <a:endParaRPr lang="hu-HU" sz="125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20</a:t>
            </a:fld>
            <a:endParaRPr lang="en-GB" b="1" dirty="0">
              <a:latin typeface="Montserrat" pitchFamily="2" charset="77"/>
            </a:endParaRPr>
          </a:p>
        </p:txBody>
      </p:sp>
    </p:spTree>
    <p:extLst>
      <p:ext uri="{BB962C8B-B14F-4D97-AF65-F5344CB8AC3E}">
        <p14:creationId xmlns:p14="http://schemas.microsoft.com/office/powerpoint/2010/main" val="4131510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PROTOTYPE</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832347"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 Prototípus létrehozási minta</a:t>
            </a:r>
          </a:p>
          <a:p>
            <a:pPr defTabSz="914377">
              <a:lnSpc>
                <a:spcPct val="100000"/>
              </a:lnSpc>
              <a:spcBef>
                <a:spcPts val="300"/>
              </a:spcBef>
              <a:spcAft>
                <a:spcPts val="200"/>
              </a:spcAft>
            </a:pPr>
            <a:r>
              <a:rPr lang="hu-HU" sz="1400" dirty="0">
                <a:latin typeface="Montserrat" pitchFamily="2" charset="77"/>
              </a:rPr>
              <a:t>Egy prototípust használ</a:t>
            </a:r>
          </a:p>
          <a:p>
            <a:pPr defTabSz="914377">
              <a:lnSpc>
                <a:spcPct val="100000"/>
              </a:lnSpc>
              <a:spcBef>
                <a:spcPts val="300"/>
              </a:spcBef>
              <a:spcAft>
                <a:spcPts val="200"/>
              </a:spcAft>
            </a:pPr>
            <a:r>
              <a:rPr lang="hu-HU" sz="1400" dirty="0">
                <a:latin typeface="Montserrat" pitchFamily="2" charset="77"/>
              </a:rPr>
              <a:t>A prototípust klónozva gyárt objektumokat</a:t>
            </a:r>
          </a:p>
          <a:p>
            <a:pPr defTabSz="914377">
              <a:lnSpc>
                <a:spcPct val="100000"/>
              </a:lnSpc>
              <a:spcBef>
                <a:spcPts val="300"/>
              </a:spcBef>
              <a:spcAft>
                <a:spcPts val="200"/>
              </a:spcAft>
            </a:pPr>
            <a:r>
              <a:rPr lang="hu-HU" sz="1400" dirty="0">
                <a:latin typeface="Montserrat" pitchFamily="2" charset="77"/>
              </a:rPr>
              <a:t>A klónoknak saját memória címmel rendelkeznek, így a klón megváltoztatása nem hat ki az eredeti prototípusra</a:t>
            </a:r>
          </a:p>
          <a:p>
            <a:pPr defTabSz="914377">
              <a:lnSpc>
                <a:spcPct val="100000"/>
              </a:lnSpc>
              <a:spcBef>
                <a:spcPts val="300"/>
              </a:spcBef>
              <a:spcAft>
                <a:spcPts val="200"/>
              </a:spcAft>
            </a:pPr>
            <a:r>
              <a:rPr lang="hu-HU" sz="1400" dirty="0">
                <a:latin typeface="Montserrat" pitchFamily="2" charset="77"/>
              </a:rPr>
              <a:t>A klónozás: A </a:t>
            </a:r>
            <a:r>
              <a:rPr lang="hu-HU" sz="1400" dirty="0" err="1">
                <a:latin typeface="Montserrat" pitchFamily="2" charset="77"/>
              </a:rPr>
              <a:t>klónozottal</a:t>
            </a:r>
            <a:r>
              <a:rPr lang="hu-HU" sz="1400" dirty="0">
                <a:latin typeface="Montserrat" pitchFamily="2" charset="77"/>
              </a:rPr>
              <a:t> teljesen megegyező objektumot hozunk létre, a belső állapota is ugyanaz</a:t>
            </a:r>
          </a:p>
          <a:p>
            <a:pPr defTabSz="914377">
              <a:lnSpc>
                <a:spcPct val="100000"/>
              </a:lnSpc>
              <a:spcBef>
                <a:spcPts val="300"/>
              </a:spcBef>
              <a:spcAft>
                <a:spcPts val="200"/>
              </a:spcAft>
            </a:pPr>
            <a:r>
              <a:rPr lang="hu-HU" sz="1400" dirty="0">
                <a:latin typeface="Montserrat" pitchFamily="2" charset="77"/>
              </a:rPr>
              <a:t>A klón részben, vagy teljesen független a klónozott objektumtól</a:t>
            </a:r>
          </a:p>
          <a:p>
            <a:pPr defTabSz="914377">
              <a:lnSpc>
                <a:spcPct val="100000"/>
              </a:lnSpc>
              <a:spcBef>
                <a:spcPts val="300"/>
              </a:spcBef>
              <a:spcAft>
                <a:spcPts val="200"/>
              </a:spcAft>
            </a:pPr>
            <a:r>
              <a:rPr lang="hu-HU" sz="1400" dirty="0">
                <a:latin typeface="Montserrat" pitchFamily="2" charset="77"/>
              </a:rPr>
              <a:t>A prototípus létrehozási minta klónozási formája: Deep </a:t>
            </a:r>
            <a:r>
              <a:rPr lang="hu-HU" sz="1400" dirty="0" err="1">
                <a:latin typeface="Montserrat" pitchFamily="2" charset="77"/>
              </a:rPr>
              <a:t>copy</a:t>
            </a: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Deep </a:t>
            </a:r>
            <a:r>
              <a:rPr lang="hu-HU" sz="1400" b="1" dirty="0" err="1">
                <a:latin typeface="Montserrat" pitchFamily="2" charset="77"/>
              </a:rPr>
              <a:t>copy</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Nem csak az objektumból, hanem a benne foglalt objektumokról is másolatot hozunk létre</a:t>
            </a:r>
          </a:p>
          <a:p>
            <a:pPr defTabSz="914377">
              <a:lnSpc>
                <a:spcPct val="100000"/>
              </a:lnSpc>
              <a:spcBef>
                <a:spcPts val="300"/>
              </a:spcBef>
              <a:spcAft>
                <a:spcPts val="200"/>
              </a:spcAft>
            </a:pPr>
            <a:r>
              <a:rPr lang="hu-HU" sz="1400" dirty="0">
                <a:latin typeface="Montserrat" pitchFamily="2" charset="77"/>
              </a:rPr>
              <a:t>A prototípusban foglalt objektumok teljesen klónozásra kerülnek, nem referenciaként jelennek meg</a:t>
            </a:r>
          </a:p>
          <a:p>
            <a:pPr defTabSz="914377">
              <a:lnSpc>
                <a:spcPct val="100000"/>
              </a:lnSpc>
              <a:spcBef>
                <a:spcPts val="300"/>
              </a:spcBef>
              <a:spcAft>
                <a:spcPts val="200"/>
              </a:spcAft>
            </a:pPr>
            <a:r>
              <a:rPr lang="hu-HU" sz="1400" dirty="0">
                <a:latin typeface="Montserrat" pitchFamily="2" charset="77"/>
              </a:rPr>
              <a:t>Teljes függetlenség a klónozott objektumtól</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err="1">
                <a:latin typeface="Montserrat" pitchFamily="2" charset="77"/>
              </a:rPr>
              <a:t>Shallow</a:t>
            </a:r>
            <a:r>
              <a:rPr lang="hu-HU" sz="1400" b="1" dirty="0">
                <a:latin typeface="Montserrat" pitchFamily="2" charset="77"/>
              </a:rPr>
              <a:t> </a:t>
            </a:r>
            <a:r>
              <a:rPr lang="hu-HU" sz="1400" b="1" dirty="0" err="1">
                <a:latin typeface="Montserrat" pitchFamily="2" charset="77"/>
              </a:rPr>
              <a:t>copy</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Az eredeti objektum referencia típusú mezőit csak másoljuk, azok ugyanoda mutatnak</a:t>
            </a:r>
          </a:p>
          <a:p>
            <a:pPr defTabSz="914377">
              <a:lnSpc>
                <a:spcPct val="100000"/>
              </a:lnSpc>
              <a:spcBef>
                <a:spcPts val="300"/>
              </a:spcBef>
              <a:spcAft>
                <a:spcPts val="200"/>
              </a:spcAft>
            </a:pPr>
            <a:r>
              <a:rPr lang="hu-HU" sz="1400" dirty="0">
                <a:latin typeface="Montserrat" pitchFamily="2" charset="77"/>
              </a:rPr>
              <a:t>Csak részben független a klónozott objektumtól</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21</a:t>
            </a:fld>
            <a:endParaRPr lang="en-GB" b="1" dirty="0">
              <a:latin typeface="Montserrat" pitchFamily="2" charset="77"/>
            </a:endParaRPr>
          </a:p>
        </p:txBody>
      </p:sp>
    </p:spTree>
    <p:extLst>
      <p:ext uri="{BB962C8B-B14F-4D97-AF65-F5344CB8AC3E}">
        <p14:creationId xmlns:p14="http://schemas.microsoft.com/office/powerpoint/2010/main" val="1028394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FACTORY METHOD</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832347"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Gyártómetódus</a:t>
            </a:r>
          </a:p>
          <a:p>
            <a:pPr defTabSz="914377">
              <a:lnSpc>
                <a:spcPct val="100000"/>
              </a:lnSpc>
              <a:spcBef>
                <a:spcPts val="300"/>
              </a:spcBef>
              <a:spcAft>
                <a:spcPts val="200"/>
              </a:spcAft>
            </a:pPr>
            <a:r>
              <a:rPr lang="hu-HU" sz="1400" dirty="0">
                <a:latin typeface="Montserrat" pitchFamily="2" charset="77"/>
              </a:rPr>
              <a:t>Sok-sok </a:t>
            </a:r>
            <a:r>
              <a:rPr lang="hu-HU" sz="1400" dirty="0" err="1">
                <a:latin typeface="Montserrat" pitchFamily="2" charset="77"/>
              </a:rPr>
              <a:t>new</a:t>
            </a:r>
            <a:r>
              <a:rPr lang="hu-HU" sz="1400" dirty="0">
                <a:latin typeface="Montserrat" pitchFamily="2" charset="77"/>
              </a:rPr>
              <a:t> utasítás kiadása helyett készítsünk gyárat!</a:t>
            </a:r>
          </a:p>
          <a:p>
            <a:pPr defTabSz="914377">
              <a:lnSpc>
                <a:spcPct val="100000"/>
              </a:lnSpc>
              <a:spcBef>
                <a:spcPts val="300"/>
              </a:spcBef>
              <a:spcAft>
                <a:spcPts val="200"/>
              </a:spcAft>
            </a:pPr>
            <a:r>
              <a:rPr lang="hu-HU" sz="1400" dirty="0" err="1">
                <a:latin typeface="Montserrat" pitchFamily="2" charset="77"/>
              </a:rPr>
              <a:t>Create</a:t>
            </a:r>
            <a:r>
              <a:rPr lang="hu-HU" sz="1400" dirty="0">
                <a:latin typeface="Montserrat" pitchFamily="2" charset="77"/>
              </a:rPr>
              <a:t>-el kezdjük: pl.: </a:t>
            </a:r>
            <a:r>
              <a:rPr lang="hu-HU" sz="1400" dirty="0" err="1">
                <a:latin typeface="Montserrat" pitchFamily="2" charset="77"/>
              </a:rPr>
              <a:t>petGenerator.createKutya</a:t>
            </a:r>
            <a:r>
              <a:rPr lang="hu-HU" sz="1400" dirty="0">
                <a:latin typeface="Montserrat" pitchFamily="2" charset="77"/>
              </a:rPr>
              <a:t>(); </a:t>
            </a:r>
            <a:r>
              <a:rPr lang="hu-HU" sz="1400" dirty="0" err="1">
                <a:latin typeface="Montserrat" pitchFamily="2" charset="77"/>
              </a:rPr>
              <a:t>petGenerator.createMacska</a:t>
            </a:r>
            <a:r>
              <a:rPr lang="hu-HU" sz="1400" dirty="0">
                <a:latin typeface="Montserrat" pitchFamily="2" charset="77"/>
              </a:rPr>
              <a:t>()</a:t>
            </a:r>
          </a:p>
          <a:p>
            <a:pPr defTabSz="914377">
              <a:lnSpc>
                <a:spcPct val="100000"/>
              </a:lnSpc>
              <a:spcBef>
                <a:spcPts val="300"/>
              </a:spcBef>
              <a:spcAft>
                <a:spcPts val="200"/>
              </a:spcAft>
            </a:pPr>
            <a:r>
              <a:rPr lang="hu-HU" sz="1400" dirty="0">
                <a:latin typeface="Montserrat" pitchFamily="2" charset="77"/>
              </a:rPr>
              <a:t>A gyártómetódus a nevében leírt terméket adja vissza </a:t>
            </a:r>
            <a:r>
              <a:rPr lang="hu-HU" sz="1400" dirty="0" err="1">
                <a:latin typeface="Montserrat" pitchFamily="2" charset="77"/>
              </a:rPr>
              <a:t>pl</a:t>
            </a:r>
            <a:r>
              <a:rPr lang="hu-HU" sz="1400" dirty="0">
                <a:latin typeface="Montserrat" pitchFamily="2" charset="77"/>
              </a:rPr>
              <a:t>: Kutya, Macska</a:t>
            </a: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Miért jobb ez, mint egy </a:t>
            </a:r>
            <a:r>
              <a:rPr lang="hu-HU" sz="1400" dirty="0" err="1">
                <a:latin typeface="Montserrat" pitchFamily="2" charset="77"/>
              </a:rPr>
              <a:t>new</a:t>
            </a:r>
            <a:r>
              <a:rPr lang="hu-HU" sz="1400" dirty="0">
                <a:latin typeface="Montserrat" pitchFamily="2" charset="77"/>
              </a:rPr>
              <a:t> Kutya() vagy </a:t>
            </a:r>
            <a:r>
              <a:rPr lang="hu-HU" sz="1400" dirty="0" err="1">
                <a:latin typeface="Montserrat" pitchFamily="2" charset="77"/>
              </a:rPr>
              <a:t>new</a:t>
            </a:r>
            <a:r>
              <a:rPr lang="hu-HU" sz="1400" dirty="0">
                <a:latin typeface="Montserrat" pitchFamily="2" charset="77"/>
              </a:rPr>
              <a:t> Macska()?</a:t>
            </a:r>
          </a:p>
          <a:p>
            <a:pPr marL="0" indent="0" defTabSz="914377">
              <a:lnSpc>
                <a:spcPct val="100000"/>
              </a:lnSpc>
              <a:spcBef>
                <a:spcPts val="300"/>
              </a:spcBef>
              <a:spcAft>
                <a:spcPts val="200"/>
              </a:spcAft>
              <a:buNone/>
            </a:pPr>
            <a:r>
              <a:rPr lang="hu-HU" sz="1400" b="1" dirty="0">
                <a:latin typeface="Montserrat" pitchFamily="2" charset="77"/>
              </a:rPr>
              <a:t>Kérdés:</a:t>
            </a:r>
            <a:r>
              <a:rPr lang="hu-HU" sz="1400" dirty="0">
                <a:latin typeface="Montserrat" pitchFamily="2" charset="77"/>
              </a:rPr>
              <a:t> Milyen OCP megfelelősséget láthatunk itt?</a:t>
            </a:r>
          </a:p>
          <a:p>
            <a:pPr marL="0" indent="0" defTabSz="914377">
              <a:lnSpc>
                <a:spcPct val="100000"/>
              </a:lnSpc>
              <a:spcBef>
                <a:spcPts val="300"/>
              </a:spcBef>
              <a:spcAft>
                <a:spcPts val="200"/>
              </a:spcAft>
              <a:buNone/>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Gyártás</a:t>
            </a:r>
          </a:p>
          <a:p>
            <a:pPr defTabSz="914377">
              <a:lnSpc>
                <a:spcPct val="100000"/>
              </a:lnSpc>
              <a:spcBef>
                <a:spcPts val="300"/>
              </a:spcBef>
              <a:spcAft>
                <a:spcPts val="200"/>
              </a:spcAft>
            </a:pPr>
            <a:r>
              <a:rPr lang="hu-HU" sz="1400" dirty="0">
                <a:latin typeface="Montserrat" pitchFamily="2" charset="77"/>
              </a:rPr>
              <a:t>Az ősben lévő gyártómetódus írja le a gyártás algoritmusát</a:t>
            </a:r>
          </a:p>
          <a:p>
            <a:pPr defTabSz="914377">
              <a:lnSpc>
                <a:spcPct val="100000"/>
              </a:lnSpc>
              <a:spcBef>
                <a:spcPts val="300"/>
              </a:spcBef>
              <a:spcAft>
                <a:spcPts val="200"/>
              </a:spcAft>
            </a:pPr>
            <a:r>
              <a:rPr lang="hu-HU" sz="1400" dirty="0">
                <a:latin typeface="Montserrat" pitchFamily="2" charset="77"/>
              </a:rPr>
              <a:t>A gyermek osztály szabja meg, hogy pontosan mit kell gyártani</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Algoritmus lépések</a:t>
            </a:r>
          </a:p>
          <a:p>
            <a:pPr defTabSz="914377">
              <a:lnSpc>
                <a:spcPct val="100000"/>
              </a:lnSpc>
              <a:spcBef>
                <a:spcPts val="300"/>
              </a:spcBef>
              <a:spcAft>
                <a:spcPts val="200"/>
              </a:spcAft>
            </a:pPr>
            <a:r>
              <a:rPr lang="hu-HU" sz="1400" dirty="0">
                <a:latin typeface="Montserrat" pitchFamily="2" charset="77"/>
              </a:rPr>
              <a:t>A gyártás közös </a:t>
            </a:r>
            <a:r>
              <a:rPr lang="hu-HU" sz="1400" dirty="0" err="1">
                <a:latin typeface="Montserrat" pitchFamily="2" charset="77"/>
              </a:rPr>
              <a:t>lépsei</a:t>
            </a:r>
            <a:r>
              <a:rPr lang="hu-HU" sz="1400" dirty="0">
                <a:latin typeface="Montserrat" pitchFamily="2" charset="77"/>
              </a:rPr>
              <a:t>: Konkrét metódusok az ősben</a:t>
            </a:r>
          </a:p>
          <a:p>
            <a:pPr defTabSz="914377">
              <a:lnSpc>
                <a:spcPct val="100000"/>
              </a:lnSpc>
              <a:spcBef>
                <a:spcPts val="300"/>
              </a:spcBef>
              <a:spcAft>
                <a:spcPts val="200"/>
              </a:spcAft>
            </a:pPr>
            <a:r>
              <a:rPr lang="hu-HU" sz="1400" dirty="0">
                <a:latin typeface="Montserrat" pitchFamily="2" charset="77"/>
              </a:rPr>
              <a:t>A gyártás kötelező változó lépései: Az ősben absztrakt metódusok, a gyermek írja felül a termék konstruktorának meghívásával</a:t>
            </a:r>
          </a:p>
          <a:p>
            <a:pPr defTabSz="914377">
              <a:lnSpc>
                <a:spcPct val="100000"/>
              </a:lnSpc>
              <a:spcBef>
                <a:spcPts val="300"/>
              </a:spcBef>
              <a:spcAft>
                <a:spcPts val="200"/>
              </a:spcAft>
            </a:pPr>
            <a:r>
              <a:rPr lang="hu-HU" sz="1400" dirty="0">
                <a:latin typeface="Montserrat" pitchFamily="2" charset="77"/>
              </a:rPr>
              <a:t>A gyártás opcionális lépései: </a:t>
            </a:r>
            <a:r>
              <a:rPr lang="hu-HU" sz="1400" dirty="0" err="1">
                <a:latin typeface="Montserrat" pitchFamily="2" charset="77"/>
              </a:rPr>
              <a:t>Hook</a:t>
            </a:r>
            <a:r>
              <a:rPr lang="hu-HU" sz="1400" dirty="0">
                <a:latin typeface="Montserrat" pitchFamily="2" charset="77"/>
              </a:rPr>
              <a:t> metódusok az ősben, ezeket felülírhatjuk</a:t>
            </a: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Mit tanultunk a </a:t>
            </a:r>
            <a:r>
              <a:rPr lang="hu-HU" sz="1400" dirty="0" err="1">
                <a:latin typeface="Montserrat" pitchFamily="2" charset="77"/>
              </a:rPr>
              <a:t>Hook-rol</a:t>
            </a:r>
            <a:r>
              <a:rPr lang="hu-HU" sz="1400" dirty="0">
                <a:latin typeface="Montserrat" pitchFamily="2" charset="77"/>
              </a:rPr>
              <a:t>?</a:t>
            </a:r>
            <a:br>
              <a:rPr lang="hu-HU" sz="1400" dirty="0">
                <a:latin typeface="Montserrat" pitchFamily="2" charset="77"/>
              </a:rPr>
            </a:br>
            <a:r>
              <a:rPr lang="hu-HU" sz="1400" b="1" dirty="0">
                <a:latin typeface="Montserrat" pitchFamily="2" charset="77"/>
              </a:rPr>
              <a:t>Példa: </a:t>
            </a:r>
            <a:r>
              <a:rPr lang="hu-HU" sz="1400" dirty="0">
                <a:latin typeface="Montserrat" pitchFamily="2" charset="77"/>
              </a:rPr>
              <a:t>MS Office felületén</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22</a:t>
            </a:fld>
            <a:endParaRPr lang="en-GB" b="1" dirty="0">
              <a:latin typeface="Montserrat" pitchFamily="2" charset="77"/>
            </a:endParaRPr>
          </a:p>
        </p:txBody>
      </p:sp>
    </p:spTree>
    <p:extLst>
      <p:ext uri="{BB962C8B-B14F-4D97-AF65-F5344CB8AC3E}">
        <p14:creationId xmlns:p14="http://schemas.microsoft.com/office/powerpoint/2010/main" val="1236071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ABSTRACT FACTORY</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832347"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Absztrakt és gyár?</a:t>
            </a:r>
          </a:p>
          <a:p>
            <a:pPr defTabSz="914377">
              <a:lnSpc>
                <a:spcPct val="100000"/>
              </a:lnSpc>
              <a:spcBef>
                <a:spcPts val="300"/>
              </a:spcBef>
              <a:spcAft>
                <a:spcPts val="200"/>
              </a:spcAft>
            </a:pPr>
            <a:r>
              <a:rPr lang="hu-HU" sz="1400" dirty="0">
                <a:latin typeface="Montserrat" pitchFamily="2" charset="77"/>
              </a:rPr>
              <a:t>Olyan objektumok létrehozására jó, amelyek képesek egymással interakcióba lépni, együttműködni</a:t>
            </a:r>
          </a:p>
          <a:p>
            <a:pPr defTabSz="914377">
              <a:lnSpc>
                <a:spcPct val="100000"/>
              </a:lnSpc>
              <a:spcBef>
                <a:spcPts val="300"/>
              </a:spcBef>
              <a:spcAft>
                <a:spcPts val="200"/>
              </a:spcAft>
            </a:pPr>
            <a:r>
              <a:rPr lang="hu-HU" sz="1400" dirty="0">
                <a:latin typeface="Montserrat" pitchFamily="2" charset="77"/>
              </a:rPr>
              <a:t>Több létrehozásra </a:t>
            </a:r>
            <a:r>
              <a:rPr lang="hu-HU" sz="1400" dirty="0" err="1">
                <a:latin typeface="Montserrat" pitchFamily="2" charset="77"/>
              </a:rPr>
              <a:t>alaklamas</a:t>
            </a:r>
            <a:r>
              <a:rPr lang="hu-HU" sz="1400" dirty="0">
                <a:latin typeface="Montserrat" pitchFamily="2" charset="77"/>
              </a:rPr>
              <a:t> (</a:t>
            </a:r>
            <a:r>
              <a:rPr lang="hu-HU" sz="1400" dirty="0" err="1">
                <a:latin typeface="Montserrat" pitchFamily="2" charset="77"/>
              </a:rPr>
              <a:t>create</a:t>
            </a:r>
            <a:r>
              <a:rPr lang="hu-HU" sz="1400" dirty="0">
                <a:latin typeface="Montserrat" pitchFamily="2" charset="77"/>
              </a:rPr>
              <a:t> </a:t>
            </a:r>
            <a:r>
              <a:rPr lang="hu-HU" sz="1400" dirty="0" err="1">
                <a:latin typeface="Montserrat" pitchFamily="2" charset="77"/>
              </a:rPr>
              <a:t>method</a:t>
            </a:r>
            <a:r>
              <a:rPr lang="hu-HU" sz="1400" dirty="0">
                <a:latin typeface="Montserrat" pitchFamily="2" charset="77"/>
              </a:rPr>
              <a:t>) metódust tartalmaznak</a:t>
            </a:r>
          </a:p>
          <a:p>
            <a:pPr defTabSz="914377">
              <a:lnSpc>
                <a:spcPct val="100000"/>
              </a:lnSpc>
              <a:spcBef>
                <a:spcPts val="300"/>
              </a:spcBef>
              <a:spcAft>
                <a:spcPts val="200"/>
              </a:spcAft>
            </a:pPr>
            <a:r>
              <a:rPr lang="hu-HU" sz="1400" dirty="0">
                <a:latin typeface="Montserrat" pitchFamily="2" charset="77"/>
              </a:rPr>
              <a:t>Egyszerre több dolgot gyártunk és azoknak </a:t>
            </a:r>
            <a:r>
              <a:rPr lang="hu-HU" sz="1400" dirty="0" err="1">
                <a:latin typeface="Montserrat" pitchFamily="2" charset="77"/>
              </a:rPr>
              <a:t>interoperábilisnek</a:t>
            </a:r>
            <a:r>
              <a:rPr lang="hu-HU" sz="1400">
                <a:latin typeface="Montserrat" pitchFamily="2" charset="77"/>
              </a:rPr>
              <a:t> </a:t>
            </a:r>
            <a:r>
              <a:rPr lang="hu-HU" sz="1400" dirty="0">
                <a:latin typeface="Montserrat" pitchFamily="2" charset="77"/>
              </a:rPr>
              <a:t>kell lenniük egymással</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23</a:t>
            </a:fld>
            <a:endParaRPr lang="en-GB" b="1" dirty="0">
              <a:latin typeface="Montserrat" pitchFamily="2" charset="77"/>
            </a:endParaRPr>
          </a:p>
        </p:txBody>
      </p:sp>
    </p:spTree>
    <p:extLst>
      <p:ext uri="{BB962C8B-B14F-4D97-AF65-F5344CB8AC3E}">
        <p14:creationId xmlns:p14="http://schemas.microsoft.com/office/powerpoint/2010/main" val="268190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0AD357-30C6-C7C4-BEBA-4D857E4D635D}"/>
              </a:ext>
            </a:extLst>
          </p:cNvPr>
          <p:cNvPicPr>
            <a:picLocks noChangeAspect="1"/>
          </p:cNvPicPr>
          <p:nvPr/>
        </p:nvPicPr>
        <p:blipFill rotWithShape="1">
          <a:blip r:embed="rId3"/>
          <a:srcRect t="130" b="130"/>
          <a:stretch/>
        </p:blipFill>
        <p:spPr>
          <a:xfrm>
            <a:off x="0" y="720000"/>
            <a:ext cx="12192000" cy="5497434"/>
          </a:xfrm>
          <a:prstGeom prst="rect">
            <a:avLst/>
          </a:prstGeom>
        </p:spPr>
      </p:pic>
      <p:sp>
        <p:nvSpPr>
          <p:cNvPr id="9" name="Rectangle 8">
            <a:extLst>
              <a:ext uri="{FF2B5EF4-FFF2-40B4-BE49-F238E27FC236}">
                <a16:creationId xmlns:a16="http://schemas.microsoft.com/office/drawing/2014/main" id="{D16E7F3D-BAFB-A7E8-990F-7A6DE039B882}"/>
              </a:ext>
            </a:extLst>
          </p:cNvPr>
          <p:cNvSpPr/>
          <p:nvPr/>
        </p:nvSpPr>
        <p:spPr>
          <a:xfrm>
            <a:off x="0" y="519416"/>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KÖSZÖNÖM A FIGYELMET!</a:t>
            </a:r>
            <a:endParaRPr lang="en-GB" sz="4000" b="1" dirty="0">
              <a:solidFill>
                <a:schemeClr val="bg1"/>
              </a:solidFill>
              <a:effectLst>
                <a:outerShdw blurRad="76200" dist="25400" dir="2700000" algn="tl" rotWithShape="0">
                  <a:prstClr val="black">
                    <a:alpha val="40000"/>
                  </a:prstClr>
                </a:outerShdw>
              </a:effectLst>
              <a:latin typeface="Montserrat ExtraBold" pitchFamily="2" charset="77"/>
            </a:endParaRP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6.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TERVEZÉSI MINTÁK</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2024.04.12</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347597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25</a:t>
            </a:fld>
            <a:endParaRPr lang="en-GB" b="1" dirty="0">
              <a:latin typeface="Montserrat"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ALKALMAZOTT MVC</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987874"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Szoftverkrízis</a:t>
            </a:r>
          </a:p>
          <a:p>
            <a:pPr lvl="1" defTabSz="914377">
              <a:lnSpc>
                <a:spcPct val="100000"/>
              </a:lnSpc>
              <a:spcBef>
                <a:spcPts val="300"/>
              </a:spcBef>
              <a:spcAft>
                <a:spcPts val="200"/>
              </a:spcAft>
            </a:pPr>
            <a:r>
              <a:rPr lang="hu-HU" sz="1250" dirty="0">
                <a:latin typeface="Montserrat" pitchFamily="2" charset="77"/>
              </a:rPr>
              <a:t>A programozási nyelvek válasza: Modulok és Moduláris programozás</a:t>
            </a:r>
          </a:p>
          <a:p>
            <a:pPr lvl="1" defTabSz="914377">
              <a:lnSpc>
                <a:spcPct val="100000"/>
              </a:lnSpc>
              <a:spcBef>
                <a:spcPts val="300"/>
              </a:spcBef>
              <a:spcAft>
                <a:spcPts val="200"/>
              </a:spcAft>
            </a:pPr>
            <a:r>
              <a:rPr lang="hu-HU" sz="1250" dirty="0">
                <a:latin typeface="Montserrat" pitchFamily="2" charset="77"/>
              </a:rPr>
              <a:t>Az osztály a Modul OOP esetén</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Az Osztály</a:t>
            </a:r>
          </a:p>
          <a:p>
            <a:pPr marL="342900" lvl="1" indent="0" defTabSz="914377">
              <a:lnSpc>
                <a:spcPct val="100000"/>
              </a:lnSpc>
              <a:spcBef>
                <a:spcPts val="300"/>
              </a:spcBef>
              <a:spcAft>
                <a:spcPts val="200"/>
              </a:spcAft>
              <a:buNone/>
            </a:pPr>
            <a:r>
              <a:rPr lang="hu-HU" sz="1250" b="1" dirty="0">
                <a:latin typeface="Montserrat" pitchFamily="2" charset="77"/>
              </a:rPr>
              <a:t>Első megközelítés:</a:t>
            </a:r>
          </a:p>
          <a:p>
            <a:pPr lvl="1" defTabSz="914377">
              <a:lnSpc>
                <a:spcPct val="100000"/>
              </a:lnSpc>
              <a:spcBef>
                <a:spcPts val="300"/>
              </a:spcBef>
              <a:spcAft>
                <a:spcPts val="200"/>
              </a:spcAft>
            </a:pPr>
            <a:r>
              <a:rPr lang="hu-HU" sz="1250" dirty="0">
                <a:latin typeface="Montserrat" pitchFamily="2" charset="77"/>
              </a:rPr>
              <a:t>A valóság egy darabkájának </a:t>
            </a:r>
            <a:r>
              <a:rPr lang="hu-HU" sz="1250" b="1" i="1" dirty="0">
                <a:solidFill>
                  <a:srgbClr val="00B0F0"/>
                </a:solidFill>
                <a:latin typeface="Montserrat" pitchFamily="2" charset="77"/>
              </a:rPr>
              <a:t>absztrakciója</a:t>
            </a:r>
          </a:p>
          <a:p>
            <a:pPr lvl="1" defTabSz="914377">
              <a:lnSpc>
                <a:spcPct val="100000"/>
              </a:lnSpc>
              <a:spcBef>
                <a:spcPts val="300"/>
              </a:spcBef>
              <a:spcAft>
                <a:spcPts val="200"/>
              </a:spcAft>
            </a:pPr>
            <a:r>
              <a:rPr lang="hu-HU" sz="1250" dirty="0">
                <a:latin typeface="Montserrat" pitchFamily="2" charset="77"/>
              </a:rPr>
              <a:t>Mérete </a:t>
            </a:r>
            <a:r>
              <a:rPr lang="hu-HU" sz="1250" b="1" i="1" dirty="0" err="1">
                <a:solidFill>
                  <a:srgbClr val="00B0F0"/>
                </a:solidFill>
                <a:latin typeface="Montserrat" pitchFamily="2" charset="77"/>
              </a:rPr>
              <a:t>granularitástól</a:t>
            </a:r>
            <a:r>
              <a:rPr lang="hu-HU" sz="1250" dirty="0">
                <a:latin typeface="Montserrat" pitchFamily="2" charset="77"/>
              </a:rPr>
              <a:t> függ</a:t>
            </a:r>
          </a:p>
          <a:p>
            <a:pPr lvl="1" defTabSz="914377">
              <a:lnSpc>
                <a:spcPct val="100000"/>
              </a:lnSpc>
              <a:spcBef>
                <a:spcPts val="300"/>
              </a:spcBef>
              <a:spcAft>
                <a:spcPts val="200"/>
              </a:spcAft>
            </a:pPr>
            <a:r>
              <a:rPr lang="hu-HU" sz="1250" dirty="0">
                <a:latin typeface="Montserrat" pitchFamily="2" charset="77"/>
              </a:rPr>
              <a:t>Lehet teljesen technikai is, mely nem kapcsolódik a valósághoz</a:t>
            </a:r>
          </a:p>
          <a:p>
            <a:pPr lvl="1" defTabSz="914377">
              <a:lnSpc>
                <a:spcPct val="100000"/>
              </a:lnSpc>
              <a:spcBef>
                <a:spcPts val="300"/>
              </a:spcBef>
              <a:spcAft>
                <a:spcPts val="200"/>
              </a:spcAft>
            </a:pPr>
            <a:endParaRPr lang="hu-HU" sz="1250" dirty="0">
              <a:latin typeface="Montserrat" pitchFamily="2" charset="77"/>
            </a:endParaRPr>
          </a:p>
          <a:p>
            <a:pPr marL="342900" lvl="1" indent="0" defTabSz="914377">
              <a:lnSpc>
                <a:spcPct val="100000"/>
              </a:lnSpc>
              <a:spcBef>
                <a:spcPts val="300"/>
              </a:spcBef>
              <a:spcAft>
                <a:spcPts val="200"/>
              </a:spcAft>
              <a:buNone/>
            </a:pPr>
            <a:r>
              <a:rPr lang="hu-HU" sz="1250" b="1" dirty="0">
                <a:latin typeface="Montserrat" pitchFamily="2" charset="77"/>
              </a:rPr>
              <a:t>Második megközelítés:</a:t>
            </a:r>
          </a:p>
          <a:p>
            <a:pPr lvl="1" defTabSz="914377">
              <a:lnSpc>
                <a:spcPct val="100000"/>
              </a:lnSpc>
              <a:spcBef>
                <a:spcPts val="300"/>
              </a:spcBef>
              <a:spcAft>
                <a:spcPts val="200"/>
              </a:spcAft>
            </a:pPr>
            <a:r>
              <a:rPr lang="hu-HU" sz="1250" dirty="0">
                <a:latin typeface="Montserrat" pitchFamily="2" charset="77"/>
              </a:rPr>
              <a:t>Összetett, </a:t>
            </a:r>
            <a:r>
              <a:rPr lang="hu-HU" sz="1250" b="1" i="1" dirty="0">
                <a:solidFill>
                  <a:srgbClr val="00B0F0"/>
                </a:solidFill>
                <a:latin typeface="Montserrat" pitchFamily="2" charset="77"/>
              </a:rPr>
              <a:t>inhomogén</a:t>
            </a:r>
            <a:r>
              <a:rPr lang="hu-HU" sz="1250" dirty="0">
                <a:latin typeface="Montserrat" pitchFamily="2" charset="77"/>
              </a:rPr>
              <a:t> adattípus</a:t>
            </a:r>
          </a:p>
          <a:p>
            <a:pPr lvl="1" defTabSz="914377">
              <a:lnSpc>
                <a:spcPct val="100000"/>
              </a:lnSpc>
              <a:spcBef>
                <a:spcPts val="300"/>
              </a:spcBef>
              <a:spcAft>
                <a:spcPts val="200"/>
              </a:spcAft>
            </a:pPr>
            <a:r>
              <a:rPr lang="hu-HU" sz="1250" dirty="0">
                <a:latin typeface="Montserrat" pitchFamily="2" charset="77"/>
              </a:rPr>
              <a:t>Sokban hasonlít a </a:t>
            </a:r>
            <a:r>
              <a:rPr lang="hu-HU" sz="1250" b="1" i="1" dirty="0">
                <a:solidFill>
                  <a:srgbClr val="00B0F0"/>
                </a:solidFill>
                <a:latin typeface="Montserrat" pitchFamily="2" charset="77"/>
              </a:rPr>
              <a:t>rekordhoz, </a:t>
            </a:r>
            <a:r>
              <a:rPr lang="hu-HU" sz="1250" dirty="0">
                <a:latin typeface="Montserrat" pitchFamily="2" charset="77"/>
              </a:rPr>
              <a:t>ami szintén ilyen adattípus</a:t>
            </a:r>
          </a:p>
          <a:p>
            <a:pPr marL="0" indent="0" defTabSz="914377">
              <a:lnSpc>
                <a:spcPct val="100000"/>
              </a:lnSpc>
              <a:spcBef>
                <a:spcPts val="300"/>
              </a:spcBef>
              <a:spcAft>
                <a:spcPts val="200"/>
              </a:spcAft>
              <a:buNone/>
            </a:pPr>
            <a:endParaRPr lang="hu-HU" sz="1550" b="1" dirty="0">
              <a:solidFill>
                <a:srgbClr val="333333"/>
              </a:solidFill>
              <a:latin typeface="Montserrat" pitchFamily="2" charset="77"/>
            </a:endParaRPr>
          </a:p>
          <a:p>
            <a:pPr marL="0" indent="0" defTabSz="914377">
              <a:lnSpc>
                <a:spcPct val="100000"/>
              </a:lnSpc>
              <a:spcBef>
                <a:spcPts val="300"/>
              </a:spcBef>
              <a:spcAft>
                <a:spcPts val="200"/>
              </a:spcAft>
              <a:buNone/>
            </a:pPr>
            <a:r>
              <a:rPr lang="hu-HU" sz="1400" b="1" dirty="0">
                <a:solidFill>
                  <a:srgbClr val="333333"/>
                </a:solidFill>
                <a:latin typeface="Montserrat" pitchFamily="2" charset="77"/>
              </a:rPr>
              <a:t>Az adatokat és a rajtuk végrehajtott műveleteket egységbe zárjuk.</a:t>
            </a:r>
            <a:br>
              <a:rPr lang="hu-HU" sz="1400" b="1" dirty="0">
                <a:solidFill>
                  <a:srgbClr val="333333"/>
                </a:solidFill>
                <a:latin typeface="Montserrat" pitchFamily="2" charset="77"/>
              </a:rPr>
            </a:br>
            <a:r>
              <a:rPr lang="hu-HU" sz="1400" b="1" dirty="0">
                <a:solidFill>
                  <a:srgbClr val="333333"/>
                </a:solidFill>
                <a:latin typeface="Montserrat" pitchFamily="2" charset="77"/>
              </a:rPr>
              <a:t>Ezek az egységek az OSZTÁLYOK.</a:t>
            </a:r>
          </a:p>
        </p:txBody>
      </p:sp>
      <p:sp>
        <p:nvSpPr>
          <p:cNvPr id="3" name="Rounded Rectangle 2">
            <a:extLst>
              <a:ext uri="{FF2B5EF4-FFF2-40B4-BE49-F238E27FC236}">
                <a16:creationId xmlns:a16="http://schemas.microsoft.com/office/drawing/2014/main" id="{05A7FAFF-1EAA-34A6-6A2B-7F60638F467C}"/>
              </a:ext>
            </a:extLst>
          </p:cNvPr>
          <p:cNvSpPr/>
          <p:nvPr/>
        </p:nvSpPr>
        <p:spPr>
          <a:xfrm>
            <a:off x="8064628" y="1661271"/>
            <a:ext cx="3251196" cy="176773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CA71A78B-CA7E-92EE-1259-E3D076E4789D}"/>
              </a:ext>
            </a:extLst>
          </p:cNvPr>
          <p:cNvSpPr txBox="1"/>
          <p:nvPr/>
        </p:nvSpPr>
        <p:spPr>
          <a:xfrm>
            <a:off x="8064628" y="1770483"/>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Modul</a:t>
            </a:r>
          </a:p>
        </p:txBody>
      </p:sp>
      <p:sp>
        <p:nvSpPr>
          <p:cNvPr id="5" name="Tartalom helye 3">
            <a:extLst>
              <a:ext uri="{FF2B5EF4-FFF2-40B4-BE49-F238E27FC236}">
                <a16:creationId xmlns:a16="http://schemas.microsoft.com/office/drawing/2014/main" id="{9F443D43-FEA1-EAA0-CE32-3343F5897A17}"/>
              </a:ext>
            </a:extLst>
          </p:cNvPr>
          <p:cNvSpPr txBox="1">
            <a:spLocks/>
          </p:cNvSpPr>
          <p:nvPr/>
        </p:nvSpPr>
        <p:spPr>
          <a:xfrm>
            <a:off x="8176737" y="2139815"/>
            <a:ext cx="3026979" cy="1289185"/>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Forráskód kis része</a:t>
            </a:r>
          </a:p>
          <a:p>
            <a:pPr marL="134934" indent="-134934" defTabSz="914377">
              <a:lnSpc>
                <a:spcPct val="100000"/>
              </a:lnSpc>
              <a:spcBef>
                <a:spcPts val="300"/>
              </a:spcBef>
              <a:spcAft>
                <a:spcPts val="200"/>
              </a:spcAft>
            </a:pPr>
            <a:r>
              <a:rPr lang="hu-HU" sz="1400" dirty="0">
                <a:latin typeface="Montserrat" pitchFamily="2" charset="77"/>
              </a:rPr>
              <a:t>Egy programozó képes átlátni</a:t>
            </a:r>
          </a:p>
          <a:p>
            <a:pPr marL="134934" indent="-134934" defTabSz="914377">
              <a:lnSpc>
                <a:spcPct val="100000"/>
              </a:lnSpc>
              <a:spcBef>
                <a:spcPts val="300"/>
              </a:spcBef>
              <a:spcAft>
                <a:spcPts val="200"/>
              </a:spcAft>
            </a:pPr>
            <a:r>
              <a:rPr lang="hu-HU" sz="1400" b="1" i="1" dirty="0">
                <a:solidFill>
                  <a:srgbClr val="00B0F0"/>
                </a:solidFill>
                <a:latin typeface="Montserrat" pitchFamily="2" charset="77"/>
              </a:rPr>
              <a:t>Fordítási alegység </a:t>
            </a:r>
            <a:r>
              <a:rPr lang="hu-HU" sz="1400" dirty="0">
                <a:latin typeface="Montserrat" pitchFamily="2" charset="77"/>
              </a:rPr>
              <a:t>is</a:t>
            </a:r>
          </a:p>
          <a:p>
            <a:pPr marL="134934" indent="-134934" defTabSz="914377">
              <a:lnSpc>
                <a:spcPct val="100000"/>
              </a:lnSpc>
              <a:spcBef>
                <a:spcPts val="300"/>
              </a:spcBef>
              <a:spcAft>
                <a:spcPts val="200"/>
              </a:spcAft>
            </a:pPr>
            <a:r>
              <a:rPr lang="hu-HU" sz="1400" dirty="0">
                <a:latin typeface="Montserrat" pitchFamily="2" charset="77"/>
              </a:rPr>
              <a:t>Külön állományban található</a:t>
            </a:r>
          </a:p>
        </p:txBody>
      </p:sp>
      <p:sp>
        <p:nvSpPr>
          <p:cNvPr id="6" name="Rounded Rectangle 5">
            <a:extLst>
              <a:ext uri="{FF2B5EF4-FFF2-40B4-BE49-F238E27FC236}">
                <a16:creationId xmlns:a16="http://schemas.microsoft.com/office/drawing/2014/main" id="{2CAF768B-DD81-4F04-021B-6BB1724DDAC8}"/>
              </a:ext>
            </a:extLst>
          </p:cNvPr>
          <p:cNvSpPr/>
          <p:nvPr/>
        </p:nvSpPr>
        <p:spPr>
          <a:xfrm>
            <a:off x="8064628" y="3628188"/>
            <a:ext cx="3251196" cy="2363037"/>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B75A2DF1-A774-AEA4-A332-070E7001547B}"/>
              </a:ext>
            </a:extLst>
          </p:cNvPr>
          <p:cNvSpPr txBox="1"/>
          <p:nvPr/>
        </p:nvSpPr>
        <p:spPr>
          <a:xfrm>
            <a:off x="8064628" y="3737401"/>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Osztály</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és</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Rekord</a:t>
            </a:r>
            <a:endParaRPr lang="en-GB" b="1" dirty="0">
              <a:solidFill>
                <a:srgbClr val="003366"/>
              </a:solidFill>
              <a:latin typeface="Montserrat ExtraBold" pitchFamily="2" charset="77"/>
            </a:endParaRPr>
          </a:p>
        </p:txBody>
      </p:sp>
      <p:sp>
        <p:nvSpPr>
          <p:cNvPr id="9" name="Tartalom helye 3">
            <a:extLst>
              <a:ext uri="{FF2B5EF4-FFF2-40B4-BE49-F238E27FC236}">
                <a16:creationId xmlns:a16="http://schemas.microsoft.com/office/drawing/2014/main" id="{81CA7DA1-2DF3-B0FA-7166-68EE78B32666}"/>
              </a:ext>
            </a:extLst>
          </p:cNvPr>
          <p:cNvSpPr txBox="1">
            <a:spLocks/>
          </p:cNvSpPr>
          <p:nvPr/>
        </p:nvSpPr>
        <p:spPr>
          <a:xfrm>
            <a:off x="8176737" y="4106732"/>
            <a:ext cx="3026979" cy="1775083"/>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Egy osztály rugalmasabb és több képességgel rendelkezik</a:t>
            </a:r>
          </a:p>
          <a:p>
            <a:pPr marL="134934" indent="-134934" defTabSz="914377">
              <a:lnSpc>
                <a:spcPct val="100000"/>
              </a:lnSpc>
              <a:spcBef>
                <a:spcPts val="300"/>
              </a:spcBef>
              <a:spcAft>
                <a:spcPts val="200"/>
              </a:spcAft>
            </a:pPr>
            <a:r>
              <a:rPr lang="hu-HU" sz="1400" dirty="0">
                <a:latin typeface="Montserrat" pitchFamily="2" charset="77"/>
              </a:rPr>
              <a:t>Adat és Viselkedés egységbezárása</a:t>
            </a:r>
          </a:p>
          <a:p>
            <a:pPr marL="134934" indent="-134934" defTabSz="914377">
              <a:lnSpc>
                <a:spcPct val="100000"/>
              </a:lnSpc>
              <a:spcBef>
                <a:spcPts val="300"/>
              </a:spcBef>
              <a:spcAft>
                <a:spcPts val="200"/>
              </a:spcAft>
            </a:pPr>
            <a:r>
              <a:rPr lang="hu-HU" sz="1400" dirty="0">
                <a:latin typeface="Montserrat" pitchFamily="2" charset="77"/>
              </a:rPr>
              <a:t>Az osztály megváltoztatható</a:t>
            </a:r>
          </a:p>
          <a:p>
            <a:pPr marL="134934" indent="-134934" defTabSz="914377">
              <a:lnSpc>
                <a:spcPct val="100000"/>
              </a:lnSpc>
              <a:spcBef>
                <a:spcPts val="300"/>
              </a:spcBef>
              <a:spcAft>
                <a:spcPts val="200"/>
              </a:spcAft>
            </a:pPr>
            <a:r>
              <a:rPr lang="hu-HU" sz="1400" dirty="0">
                <a:latin typeface="Montserrat" pitchFamily="2" charset="77"/>
              </a:rPr>
              <a:t>Az osztály tartalmazhat metódusokat</a:t>
            </a:r>
          </a:p>
        </p:txBody>
      </p:sp>
      <p:sp>
        <p:nvSpPr>
          <p:cNvPr id="10" name="TextBox 9">
            <a:extLst>
              <a:ext uri="{FF2B5EF4-FFF2-40B4-BE49-F238E27FC236}">
                <a16:creationId xmlns:a16="http://schemas.microsoft.com/office/drawing/2014/main" id="{CFB18662-740B-1169-387C-BAD312E4704B}"/>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214513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26</a:t>
            </a:fld>
            <a:endParaRPr lang="en-GB" b="1" dirty="0">
              <a:latin typeface="Montserrat"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AZ OSZTÁLY</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987874"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Felépítése</a:t>
            </a:r>
          </a:p>
          <a:p>
            <a:pPr lvl="1" defTabSz="914377">
              <a:lnSpc>
                <a:spcPct val="100000"/>
              </a:lnSpc>
              <a:spcBef>
                <a:spcPts val="300"/>
              </a:spcBef>
              <a:spcAft>
                <a:spcPts val="200"/>
              </a:spcAft>
            </a:pPr>
            <a:r>
              <a:rPr lang="hu-HU" sz="1250" dirty="0">
                <a:latin typeface="Montserrat" pitchFamily="2" charset="77"/>
              </a:rPr>
              <a:t>Mezők – Adattagok</a:t>
            </a:r>
          </a:p>
          <a:p>
            <a:pPr lvl="1" defTabSz="914377">
              <a:lnSpc>
                <a:spcPct val="100000"/>
              </a:lnSpc>
              <a:spcBef>
                <a:spcPts val="300"/>
              </a:spcBef>
              <a:spcAft>
                <a:spcPts val="200"/>
              </a:spcAft>
            </a:pPr>
            <a:r>
              <a:rPr lang="hu-HU" sz="1250" dirty="0">
                <a:latin typeface="Montserrat" pitchFamily="2" charset="77"/>
              </a:rPr>
              <a:t>Metódusok – Adattagokon értelmezett műveletek</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Példányok – Objektumok</a:t>
            </a:r>
          </a:p>
          <a:p>
            <a:pPr lvl="1" defTabSz="914377">
              <a:lnSpc>
                <a:spcPct val="100000"/>
              </a:lnSpc>
              <a:spcBef>
                <a:spcPts val="300"/>
              </a:spcBef>
              <a:spcAft>
                <a:spcPts val="200"/>
              </a:spcAft>
            </a:pPr>
            <a:r>
              <a:rPr lang="hu-HU" sz="1250" dirty="0">
                <a:latin typeface="Montserrat" pitchFamily="2" charset="77"/>
              </a:rPr>
              <a:t>Első értelmezésben: A világ összes lehetséges példányának absztrakciója</a:t>
            </a:r>
          </a:p>
          <a:p>
            <a:pPr lvl="1" defTabSz="914377">
              <a:lnSpc>
                <a:spcPct val="100000"/>
              </a:lnSpc>
              <a:spcBef>
                <a:spcPts val="300"/>
              </a:spcBef>
              <a:spcAft>
                <a:spcPts val="200"/>
              </a:spcAft>
            </a:pPr>
            <a:r>
              <a:rPr lang="hu-HU" sz="1250" dirty="0">
                <a:latin typeface="Montserrat" pitchFamily="2" charset="77"/>
              </a:rPr>
              <a:t>Másik értelmezésben: </a:t>
            </a:r>
            <a:r>
              <a:rPr lang="hu-HU" sz="1250" dirty="0" err="1">
                <a:latin typeface="Montserrat" pitchFamily="2" charset="77"/>
              </a:rPr>
              <a:t>Példányosításkor</a:t>
            </a:r>
            <a:r>
              <a:rPr lang="hu-HU" sz="1250" dirty="0">
                <a:latin typeface="Montserrat" pitchFamily="2" charset="77"/>
              </a:rPr>
              <a:t> konstruktorokból és viselkedésekből felépülő homogén adattípus</a:t>
            </a:r>
          </a:p>
          <a:p>
            <a:pPr lvl="1" defTabSz="914377">
              <a:lnSpc>
                <a:spcPct val="100000"/>
              </a:lnSpc>
              <a:spcBef>
                <a:spcPts val="300"/>
              </a:spcBef>
              <a:spcAft>
                <a:spcPts val="200"/>
              </a:spcAft>
            </a:pPr>
            <a:r>
              <a:rPr lang="hu-HU" sz="1250" b="1" dirty="0">
                <a:latin typeface="Montserrat" pitchFamily="2" charset="77"/>
              </a:rPr>
              <a:t>3 jellemzője van:</a:t>
            </a:r>
          </a:p>
          <a:p>
            <a:pPr lvl="2" defTabSz="914377">
              <a:lnSpc>
                <a:spcPct val="100000"/>
              </a:lnSpc>
              <a:spcBef>
                <a:spcPts val="300"/>
              </a:spcBef>
              <a:spcAft>
                <a:spcPts val="200"/>
              </a:spcAft>
            </a:pPr>
            <a:r>
              <a:rPr lang="hu-HU" sz="1200" dirty="0">
                <a:latin typeface="Montserrat" pitchFamily="2" charset="77"/>
              </a:rPr>
              <a:t>Felület (vagy Típus)</a:t>
            </a:r>
          </a:p>
          <a:p>
            <a:pPr lvl="2" defTabSz="914377">
              <a:lnSpc>
                <a:spcPct val="100000"/>
              </a:lnSpc>
              <a:spcBef>
                <a:spcPts val="300"/>
              </a:spcBef>
              <a:spcAft>
                <a:spcPts val="200"/>
              </a:spcAft>
            </a:pPr>
            <a:r>
              <a:rPr lang="hu-HU" sz="1200" dirty="0">
                <a:latin typeface="Montserrat" pitchFamily="2" charset="77"/>
              </a:rPr>
              <a:t>Viselkedés </a:t>
            </a:r>
          </a:p>
          <a:p>
            <a:pPr lvl="2" defTabSz="914377">
              <a:lnSpc>
                <a:spcPct val="100000"/>
              </a:lnSpc>
              <a:spcBef>
                <a:spcPts val="300"/>
              </a:spcBef>
              <a:spcAft>
                <a:spcPts val="200"/>
              </a:spcAft>
            </a:pPr>
            <a:r>
              <a:rPr lang="hu-HU" sz="1200" dirty="0">
                <a:latin typeface="Montserrat" pitchFamily="2" charset="77"/>
              </a:rPr>
              <a:t>Belső állapot</a:t>
            </a:r>
          </a:p>
        </p:txBody>
      </p:sp>
      <p:sp>
        <p:nvSpPr>
          <p:cNvPr id="2" name="TextBox 1">
            <a:extLst>
              <a:ext uri="{FF2B5EF4-FFF2-40B4-BE49-F238E27FC236}">
                <a16:creationId xmlns:a16="http://schemas.microsoft.com/office/drawing/2014/main" id="{8FF258AF-7BBA-C542-FC14-707208EBB54D}"/>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5.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Alapelvek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10" name="TextBox 9">
            <a:extLst>
              <a:ext uri="{FF2B5EF4-FFF2-40B4-BE49-F238E27FC236}">
                <a16:creationId xmlns:a16="http://schemas.microsoft.com/office/drawing/2014/main" id="{1565DA96-9006-AE19-ECC1-62943B6B10DE}"/>
              </a:ext>
            </a:extLst>
          </p:cNvPr>
          <p:cNvSpPr txBox="1"/>
          <p:nvPr/>
        </p:nvSpPr>
        <p:spPr>
          <a:xfrm>
            <a:off x="-497" y="4614861"/>
            <a:ext cx="12192000" cy="1600438"/>
          </a:xfrm>
          <a:prstGeom prst="rect">
            <a:avLst/>
          </a:prstGeom>
          <a:solidFill>
            <a:srgbClr val="252526"/>
          </a:solidFill>
        </p:spPr>
        <p:txBody>
          <a:bodyPr wrap="square" rtlCol="0">
            <a:spAutoFit/>
          </a:bodyPr>
          <a:lstStyle/>
          <a:p>
            <a:pPr lvl="2"/>
            <a:r>
              <a:rPr lang="en-GB" sz="1400" b="0" dirty="0">
                <a:solidFill>
                  <a:srgbClr val="C792EA"/>
                </a:solidFill>
                <a:effectLst/>
                <a:highlight>
                  <a:srgbClr val="252526"/>
                </a:highlight>
                <a:latin typeface="Menlo" panose="020B0609030804020204" pitchFamily="49" charset="0"/>
              </a:rPr>
              <a:t>public</a:t>
            </a:r>
            <a:r>
              <a:rPr lang="en-GB" sz="1400" b="0" dirty="0">
                <a:solidFill>
                  <a:srgbClr val="EEFFFF"/>
                </a:solidFill>
                <a:effectLst/>
                <a:highlight>
                  <a:srgbClr val="252526"/>
                </a:highlight>
                <a:latin typeface="Menlo" panose="020B0609030804020204" pitchFamily="49" charset="0"/>
              </a:rPr>
              <a:t> </a:t>
            </a:r>
            <a:r>
              <a:rPr lang="en-GB" sz="1400" b="0" i="1" dirty="0">
                <a:solidFill>
                  <a:srgbClr val="C792EA"/>
                </a:solidFill>
                <a:effectLst/>
                <a:highlight>
                  <a:srgbClr val="252526"/>
                </a:highlight>
                <a:latin typeface="Menlo" panose="020B0609030804020204" pitchFamily="49" charset="0"/>
              </a:rPr>
              <a:t>class</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FFCB6B"/>
                </a:solidFill>
                <a:effectLst/>
                <a:highlight>
                  <a:srgbClr val="252526"/>
                </a:highlight>
                <a:latin typeface="Menlo" panose="020B0609030804020204" pitchFamily="49" charset="0"/>
              </a:rPr>
              <a:t>Kutya</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 </a:t>
            </a:r>
            <a:endParaRPr lang="en-GB" sz="1400" b="0" dirty="0">
              <a:solidFill>
                <a:srgbClr val="EEFFFF"/>
              </a:solidFill>
              <a:effectLst/>
              <a:highlight>
                <a:srgbClr val="252526"/>
              </a:highlight>
              <a:latin typeface="Menlo" panose="020B0609030804020204" pitchFamily="49" charset="0"/>
            </a:endParaRPr>
          </a:p>
          <a:p>
            <a:pPr lvl="3"/>
            <a:r>
              <a:rPr lang="en-GB" sz="1400" b="0" dirty="0">
                <a:solidFill>
                  <a:srgbClr val="C792EA"/>
                </a:solidFill>
                <a:effectLst/>
                <a:highlight>
                  <a:srgbClr val="252526"/>
                </a:highlight>
                <a:latin typeface="Menlo" panose="020B0609030804020204" pitchFamily="49" charset="0"/>
              </a:rPr>
              <a:t>private</a:t>
            </a:r>
            <a:r>
              <a:rPr lang="en-GB" sz="1400" b="0" dirty="0">
                <a:solidFill>
                  <a:srgbClr val="EEFFFF"/>
                </a:solidFill>
                <a:effectLst/>
                <a:highlight>
                  <a:srgbClr val="252526"/>
                </a:highlight>
                <a:latin typeface="Menlo" panose="020B0609030804020204" pitchFamily="49" charset="0"/>
              </a:rPr>
              <a:t> String </a:t>
            </a:r>
            <a:r>
              <a:rPr lang="en-GB" sz="1400" b="0" dirty="0" err="1">
                <a:solidFill>
                  <a:srgbClr val="EEFFFF"/>
                </a:solidFill>
                <a:effectLst/>
                <a:highlight>
                  <a:srgbClr val="252526"/>
                </a:highlight>
                <a:latin typeface="Menlo" panose="020B0609030804020204" pitchFamily="49" charset="0"/>
              </a:rPr>
              <a:t>név</a:t>
            </a:r>
            <a:r>
              <a:rPr lang="en-GB" sz="1400" b="0" dirty="0">
                <a:solidFill>
                  <a:srgbClr val="89DDFF"/>
                </a:solidFill>
                <a:effectLst/>
                <a:highlight>
                  <a:srgbClr val="252526"/>
                </a:highlight>
                <a:latin typeface="Menlo" panose="020B0609030804020204" pitchFamily="49" charset="0"/>
              </a:rPr>
              <a:t>; </a:t>
            </a:r>
            <a:br>
              <a:rPr lang="en-GB" sz="1400" b="0" i="1" dirty="0">
                <a:solidFill>
                  <a:srgbClr val="546E7A"/>
                </a:solidFill>
                <a:effectLst/>
                <a:highlight>
                  <a:srgbClr val="252526"/>
                </a:highlight>
                <a:latin typeface="Menlo" panose="020B0609030804020204" pitchFamily="49" charset="0"/>
              </a:rPr>
            </a:br>
            <a:r>
              <a:rPr lang="en-GB" sz="1400" b="0" dirty="0">
                <a:solidFill>
                  <a:srgbClr val="C792EA"/>
                </a:solidFill>
                <a:effectLst/>
                <a:highlight>
                  <a:srgbClr val="252526"/>
                </a:highlight>
                <a:latin typeface="Menlo" panose="020B0609030804020204" pitchFamily="49" charset="0"/>
              </a:rPr>
              <a:t>public</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82AAFF"/>
                </a:solidFill>
                <a:effectLst/>
                <a:highlight>
                  <a:srgbClr val="252526"/>
                </a:highlight>
                <a:latin typeface="Menlo" panose="020B0609030804020204" pitchFamily="49" charset="0"/>
              </a:rPr>
              <a:t>Kutya</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String </a:t>
            </a:r>
            <a:r>
              <a:rPr lang="en-GB" sz="1400" b="0" dirty="0" err="1">
                <a:solidFill>
                  <a:srgbClr val="EEFFFF"/>
                </a:solidFill>
                <a:effectLst/>
                <a:highlight>
                  <a:srgbClr val="252526"/>
                </a:highlight>
                <a:latin typeface="Menlo" panose="020B0609030804020204" pitchFamily="49" charset="0"/>
              </a:rPr>
              <a:t>név</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i="1" dirty="0" err="1">
                <a:solidFill>
                  <a:srgbClr val="FF5370"/>
                </a:solidFill>
                <a:effectLst/>
                <a:highlight>
                  <a:srgbClr val="252526"/>
                </a:highlight>
                <a:latin typeface="Menlo" panose="020B0609030804020204" pitchFamily="49" charset="0"/>
              </a:rPr>
              <a:t>this</a:t>
            </a:r>
            <a:r>
              <a:rPr lang="en-GB" sz="1400" b="0" dirty="0" err="1">
                <a:solidFill>
                  <a:srgbClr val="89DDFF"/>
                </a:solidFill>
                <a:effectLst/>
                <a:highlight>
                  <a:srgbClr val="252526"/>
                </a:highlight>
                <a:latin typeface="Menlo" panose="020B0609030804020204" pitchFamily="49" charset="0"/>
              </a:rPr>
              <a:t>.</a:t>
            </a:r>
            <a:r>
              <a:rPr lang="en-GB" sz="1400" b="0" dirty="0" err="1">
                <a:solidFill>
                  <a:srgbClr val="EEFFFF"/>
                </a:solidFill>
                <a:effectLst/>
                <a:highlight>
                  <a:srgbClr val="252526"/>
                </a:highlight>
                <a:latin typeface="Menlo" panose="020B0609030804020204" pitchFamily="49" charset="0"/>
              </a:rPr>
              <a:t>név</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név</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3"/>
            <a:r>
              <a:rPr lang="en-GB" sz="1400" b="0" dirty="0">
                <a:solidFill>
                  <a:srgbClr val="C792EA"/>
                </a:solidFill>
                <a:effectLst/>
                <a:highlight>
                  <a:srgbClr val="252526"/>
                </a:highlight>
                <a:latin typeface="Menlo" panose="020B0609030804020204" pitchFamily="49" charset="0"/>
              </a:rPr>
              <a:t>public</a:t>
            </a:r>
            <a:r>
              <a:rPr lang="en-GB" sz="1400" b="0" dirty="0">
                <a:solidFill>
                  <a:srgbClr val="EEFFFF"/>
                </a:solidFill>
                <a:effectLst/>
                <a:highlight>
                  <a:srgbClr val="252526"/>
                </a:highlight>
                <a:latin typeface="Menlo" panose="020B0609030804020204" pitchFamily="49" charset="0"/>
              </a:rPr>
              <a:t> String </a:t>
            </a:r>
            <a:r>
              <a:rPr lang="en-GB" sz="1400" b="0" dirty="0" err="1">
                <a:solidFill>
                  <a:srgbClr val="82AAFF"/>
                </a:solidFill>
                <a:effectLst/>
                <a:highlight>
                  <a:srgbClr val="252526"/>
                </a:highlight>
                <a:latin typeface="Menlo" panose="020B0609030804020204" pitchFamily="49" charset="0"/>
              </a:rPr>
              <a:t>GetNév</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i="1" dirty="0">
                <a:solidFill>
                  <a:srgbClr val="C792EA"/>
                </a:solidFill>
                <a:effectLst/>
                <a:highlight>
                  <a:srgbClr val="252526"/>
                </a:highlight>
                <a:latin typeface="Menlo" panose="020B0609030804020204" pitchFamily="49" charset="0"/>
              </a:rPr>
              <a:t>return</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név</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2"/>
            <a:r>
              <a:rPr lang="en-GB" sz="1400" b="0" dirty="0">
                <a:solidFill>
                  <a:srgbClr val="89DDFF"/>
                </a:solidFill>
                <a:effectLst/>
                <a:highlight>
                  <a:srgbClr val="252526"/>
                </a:highlight>
                <a:latin typeface="Menlo" panose="020B0609030804020204" pitchFamily="49" charset="0"/>
              </a:rPr>
              <a:t>}</a:t>
            </a:r>
          </a:p>
          <a:p>
            <a:pPr lvl="2"/>
            <a:endParaRPr lang="en-GB" sz="1400" b="0" dirty="0">
              <a:solidFill>
                <a:srgbClr val="EEFFFF"/>
              </a:solidFill>
              <a:effectLst/>
              <a:highlight>
                <a:srgbClr val="252526"/>
              </a:highlight>
              <a:latin typeface="Menlo" panose="020B0609030804020204" pitchFamily="49" charset="0"/>
            </a:endParaRPr>
          </a:p>
          <a:p>
            <a:pPr lvl="2"/>
            <a:r>
              <a:rPr lang="en-GB" sz="1400" b="0" dirty="0" err="1">
                <a:solidFill>
                  <a:srgbClr val="EEFFFF"/>
                </a:solidFill>
                <a:effectLst/>
                <a:highlight>
                  <a:srgbClr val="252526"/>
                </a:highlight>
                <a:latin typeface="Menlo" panose="020B0609030804020204" pitchFamily="49" charset="0"/>
              </a:rPr>
              <a:t>Kutya</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kutya</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new</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Kutya</a:t>
            </a:r>
            <a:r>
              <a:rPr lang="en-GB" sz="1400" b="0" dirty="0">
                <a:solidFill>
                  <a:srgbClr val="89DDFF"/>
                </a:solidFill>
                <a:effectLst/>
                <a:highlight>
                  <a:srgbClr val="252526"/>
                </a:highlight>
                <a:latin typeface="Menlo" panose="020B0609030804020204" pitchFamily="49" charset="0"/>
              </a:rPr>
              <a:t>("</a:t>
            </a:r>
            <a:r>
              <a:rPr lang="en-GB" sz="1400" b="0" dirty="0" err="1">
                <a:solidFill>
                  <a:srgbClr val="C3E88D"/>
                </a:solidFill>
                <a:effectLst/>
                <a:highlight>
                  <a:srgbClr val="252526"/>
                </a:highlight>
                <a:latin typeface="Menlo" panose="020B0609030804020204" pitchFamily="49" charset="0"/>
              </a:rPr>
              <a:t>Bobbikutya</a:t>
            </a:r>
            <a:r>
              <a:rPr lang="en-GB" sz="1400" b="0" dirty="0">
                <a:solidFill>
                  <a:srgbClr val="89DDFF"/>
                </a:solidFill>
                <a:effectLst/>
                <a:highlight>
                  <a:srgbClr val="252526"/>
                </a:highlight>
                <a:latin typeface="Menlo" panose="020B0609030804020204" pitchFamily="49" charset="0"/>
              </a:rPr>
              <a:t>");</a:t>
            </a:r>
            <a:r>
              <a:rPr lang="en-GB" sz="1400" dirty="0">
                <a:solidFill>
                  <a:srgbClr val="EEFFFF"/>
                </a:solidFill>
                <a:highlight>
                  <a:srgbClr val="252526"/>
                </a:highlight>
                <a:latin typeface="Menlo" panose="020B0609030804020204" pitchFamily="49" charset="0"/>
              </a:rPr>
              <a:t> </a:t>
            </a:r>
            <a:endParaRPr lang="en-GB" sz="1400" b="0" dirty="0">
              <a:solidFill>
                <a:srgbClr val="EEFFFF"/>
              </a:solidFill>
              <a:effectLst/>
              <a:highlight>
                <a:srgbClr val="252526"/>
              </a:highlight>
              <a:latin typeface="Menlo" panose="020B0609030804020204" pitchFamily="49" charset="0"/>
            </a:endParaRPr>
          </a:p>
        </p:txBody>
      </p:sp>
    </p:spTree>
    <p:extLst>
      <p:ext uri="{BB962C8B-B14F-4D97-AF65-F5344CB8AC3E}">
        <p14:creationId xmlns:p14="http://schemas.microsoft.com/office/powerpoint/2010/main" val="1523502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27</a:t>
            </a:fld>
            <a:endParaRPr lang="en-GB" b="1" dirty="0">
              <a:latin typeface="Montserrat"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OBJEKTUMOK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987874"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endParaRPr lang="hu-HU" sz="1200" dirty="0">
              <a:latin typeface="Montserrat" pitchFamily="2" charset="77"/>
            </a:endParaRPr>
          </a:p>
          <a:p>
            <a:pPr defTabSz="914377">
              <a:lnSpc>
                <a:spcPct val="100000"/>
              </a:lnSpc>
              <a:spcBef>
                <a:spcPts val="300"/>
              </a:spcBef>
              <a:spcAft>
                <a:spcPts val="200"/>
              </a:spcAft>
            </a:pPr>
            <a:endParaRPr lang="hu-HU" dirty="0">
              <a:latin typeface="Montserrat" pitchFamily="2" charset="77"/>
            </a:endParaRPr>
          </a:p>
          <a:p>
            <a:pPr defTabSz="914377">
              <a:lnSpc>
                <a:spcPct val="100000"/>
              </a:lnSpc>
              <a:spcBef>
                <a:spcPts val="300"/>
              </a:spcBef>
              <a:spcAft>
                <a:spcPts val="200"/>
              </a:spcAft>
            </a:pPr>
            <a:endParaRPr lang="hu-HU" sz="1200" dirty="0">
              <a:latin typeface="Montserrat" pitchFamily="2" charset="77"/>
            </a:endParaRPr>
          </a:p>
          <a:p>
            <a:pPr defTabSz="914377">
              <a:lnSpc>
                <a:spcPct val="100000"/>
              </a:lnSpc>
              <a:spcBef>
                <a:spcPts val="300"/>
              </a:spcBef>
              <a:spcAft>
                <a:spcPts val="200"/>
              </a:spcAft>
            </a:pPr>
            <a:endParaRPr lang="hu-HU" dirty="0">
              <a:latin typeface="Montserrat" pitchFamily="2" charset="77"/>
            </a:endParaRPr>
          </a:p>
          <a:p>
            <a:pPr defTabSz="914377">
              <a:lnSpc>
                <a:spcPct val="100000"/>
              </a:lnSpc>
              <a:spcBef>
                <a:spcPts val="300"/>
              </a:spcBef>
              <a:spcAft>
                <a:spcPts val="200"/>
              </a:spcAft>
            </a:pPr>
            <a:endParaRPr lang="hu-HU" sz="1200" dirty="0">
              <a:latin typeface="Montserrat" pitchFamily="2" charset="77"/>
            </a:endParaRPr>
          </a:p>
          <a:p>
            <a:pPr defTabSz="914377">
              <a:lnSpc>
                <a:spcPct val="100000"/>
              </a:lnSpc>
              <a:spcBef>
                <a:spcPts val="300"/>
              </a:spcBef>
              <a:spcAft>
                <a:spcPts val="200"/>
              </a:spcAft>
            </a:pPr>
            <a:endParaRPr lang="hu-HU" dirty="0">
              <a:latin typeface="Montserrat" pitchFamily="2" charset="77"/>
            </a:endParaRPr>
          </a:p>
          <a:p>
            <a:pPr defTabSz="914377">
              <a:lnSpc>
                <a:spcPct val="100000"/>
              </a:lnSpc>
              <a:spcBef>
                <a:spcPts val="300"/>
              </a:spcBef>
              <a:spcAft>
                <a:spcPts val="200"/>
              </a:spcAft>
            </a:pPr>
            <a:endParaRPr lang="hu-HU" sz="120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1. Kérdés: </a:t>
            </a:r>
            <a:r>
              <a:rPr lang="hu-HU" sz="1400" dirty="0">
                <a:latin typeface="Montserrat" pitchFamily="2" charset="77"/>
              </a:rPr>
              <a:t>Mi a felülete a kutyának?</a:t>
            </a:r>
          </a:p>
          <a:p>
            <a:pPr defTabSz="914377">
              <a:lnSpc>
                <a:spcPct val="100000"/>
              </a:lnSpc>
              <a:spcBef>
                <a:spcPts val="300"/>
              </a:spcBef>
              <a:spcAft>
                <a:spcPts val="200"/>
              </a:spcAft>
            </a:pPr>
            <a:r>
              <a:rPr lang="hu-HU" sz="1400" b="1" dirty="0">
                <a:latin typeface="Montserrat" pitchFamily="2" charset="77"/>
              </a:rPr>
              <a:t>2. Kérdés: </a:t>
            </a:r>
            <a:r>
              <a:rPr lang="hu-HU" sz="1400" dirty="0">
                <a:latin typeface="Montserrat" pitchFamily="2" charset="77"/>
              </a:rPr>
              <a:t>Mi a viselkedése a kutyának?</a:t>
            </a:r>
          </a:p>
          <a:p>
            <a:pPr defTabSz="914377">
              <a:lnSpc>
                <a:spcPct val="100000"/>
              </a:lnSpc>
              <a:spcBef>
                <a:spcPts val="300"/>
              </a:spcBef>
              <a:spcAft>
                <a:spcPts val="200"/>
              </a:spcAft>
            </a:pPr>
            <a:r>
              <a:rPr lang="hu-HU" sz="1400" b="1" dirty="0">
                <a:latin typeface="Montserrat" pitchFamily="2" charset="77"/>
              </a:rPr>
              <a:t>3. Kérdés: </a:t>
            </a:r>
            <a:r>
              <a:rPr lang="hu-HU" sz="1400" dirty="0">
                <a:latin typeface="Montserrat" pitchFamily="2" charset="77"/>
              </a:rPr>
              <a:t>Mi a belső állapota a kutyának?</a:t>
            </a:r>
          </a:p>
        </p:txBody>
      </p:sp>
      <p:sp>
        <p:nvSpPr>
          <p:cNvPr id="2" name="TextBox 1">
            <a:extLst>
              <a:ext uri="{FF2B5EF4-FFF2-40B4-BE49-F238E27FC236}">
                <a16:creationId xmlns:a16="http://schemas.microsoft.com/office/drawing/2014/main" id="{8FF258AF-7BBA-C542-FC14-707208EBB54D}"/>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5.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Alapelvek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10" name="TextBox 9">
            <a:extLst>
              <a:ext uri="{FF2B5EF4-FFF2-40B4-BE49-F238E27FC236}">
                <a16:creationId xmlns:a16="http://schemas.microsoft.com/office/drawing/2014/main" id="{1565DA96-9006-AE19-ECC1-62943B6B10DE}"/>
              </a:ext>
            </a:extLst>
          </p:cNvPr>
          <p:cNvSpPr txBox="1"/>
          <p:nvPr/>
        </p:nvSpPr>
        <p:spPr>
          <a:xfrm>
            <a:off x="-497" y="1661270"/>
            <a:ext cx="12192000" cy="1600438"/>
          </a:xfrm>
          <a:prstGeom prst="rect">
            <a:avLst/>
          </a:prstGeom>
          <a:solidFill>
            <a:srgbClr val="252526"/>
          </a:solidFill>
        </p:spPr>
        <p:txBody>
          <a:bodyPr wrap="square" rtlCol="0">
            <a:spAutoFit/>
          </a:bodyPr>
          <a:lstStyle/>
          <a:p>
            <a:pPr lvl="2"/>
            <a:r>
              <a:rPr lang="en-GB" sz="1400" b="0" dirty="0">
                <a:solidFill>
                  <a:srgbClr val="C792EA"/>
                </a:solidFill>
                <a:effectLst/>
                <a:highlight>
                  <a:srgbClr val="252526"/>
                </a:highlight>
                <a:latin typeface="Menlo" panose="020B0609030804020204" pitchFamily="49" charset="0"/>
              </a:rPr>
              <a:t>public</a:t>
            </a:r>
            <a:r>
              <a:rPr lang="en-GB" sz="1400" b="0" dirty="0">
                <a:solidFill>
                  <a:srgbClr val="EEFFFF"/>
                </a:solidFill>
                <a:effectLst/>
                <a:highlight>
                  <a:srgbClr val="252526"/>
                </a:highlight>
                <a:latin typeface="Menlo" panose="020B0609030804020204" pitchFamily="49" charset="0"/>
              </a:rPr>
              <a:t> </a:t>
            </a:r>
            <a:r>
              <a:rPr lang="en-GB" sz="1400" b="0" i="1" dirty="0">
                <a:solidFill>
                  <a:srgbClr val="C792EA"/>
                </a:solidFill>
                <a:effectLst/>
                <a:highlight>
                  <a:srgbClr val="252526"/>
                </a:highlight>
                <a:latin typeface="Menlo" panose="020B0609030804020204" pitchFamily="49" charset="0"/>
              </a:rPr>
              <a:t>class</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FFCB6B"/>
                </a:solidFill>
                <a:effectLst/>
                <a:highlight>
                  <a:srgbClr val="252526"/>
                </a:highlight>
                <a:latin typeface="Menlo" panose="020B0609030804020204" pitchFamily="49" charset="0"/>
              </a:rPr>
              <a:t>Kutya</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 				</a:t>
            </a:r>
            <a:r>
              <a:rPr lang="en-GB" sz="1400" b="0" i="1" dirty="0">
                <a:solidFill>
                  <a:srgbClr val="546E7A"/>
                </a:solidFill>
                <a:effectLst/>
                <a:highlight>
                  <a:srgbClr val="252526"/>
                </a:highlight>
                <a:latin typeface="Menlo" panose="020B0609030804020204" pitchFamily="49" charset="0"/>
              </a:rPr>
              <a:t>// Az </a:t>
            </a:r>
            <a:r>
              <a:rPr lang="en-GB" sz="1400" b="0" i="1" dirty="0" err="1">
                <a:solidFill>
                  <a:srgbClr val="546E7A"/>
                </a:solidFill>
                <a:effectLst/>
                <a:highlight>
                  <a:srgbClr val="252526"/>
                </a:highlight>
                <a:latin typeface="Menlo" panose="020B0609030804020204" pitchFamily="49" charset="0"/>
              </a:rPr>
              <a:t>Osztály</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definiálja</a:t>
            </a:r>
            <a:r>
              <a:rPr lang="en-GB" sz="1400" b="0" i="1" dirty="0">
                <a:solidFill>
                  <a:srgbClr val="546E7A"/>
                </a:solidFill>
                <a:effectLst/>
                <a:highlight>
                  <a:srgbClr val="252526"/>
                </a:highlight>
                <a:latin typeface="Menlo" panose="020B0609030804020204" pitchFamily="49" charset="0"/>
              </a:rPr>
              <a:t> a </a:t>
            </a:r>
            <a:r>
              <a:rPr lang="en-GB" sz="1400" b="0" i="1" dirty="0" err="1">
                <a:solidFill>
                  <a:srgbClr val="546E7A"/>
                </a:solidFill>
                <a:effectLst/>
                <a:highlight>
                  <a:srgbClr val="252526"/>
                </a:highlight>
                <a:latin typeface="Menlo" panose="020B0609030804020204" pitchFamily="49" charset="0"/>
              </a:rPr>
              <a:t>példányosítást</a:t>
            </a:r>
            <a:endParaRPr lang="en-GB" sz="1400" b="0" dirty="0">
              <a:solidFill>
                <a:srgbClr val="EEFFFF"/>
              </a:solidFill>
              <a:effectLst/>
              <a:highlight>
                <a:srgbClr val="252526"/>
              </a:highlight>
              <a:latin typeface="Menlo" panose="020B0609030804020204" pitchFamily="49" charset="0"/>
            </a:endParaRPr>
          </a:p>
          <a:p>
            <a:pPr lvl="3"/>
            <a:r>
              <a:rPr lang="en-GB" sz="1400" b="0" dirty="0">
                <a:solidFill>
                  <a:srgbClr val="C792EA"/>
                </a:solidFill>
                <a:effectLst/>
                <a:highlight>
                  <a:srgbClr val="252526"/>
                </a:highlight>
                <a:latin typeface="Menlo" panose="020B0609030804020204" pitchFamily="49" charset="0"/>
              </a:rPr>
              <a:t>private</a:t>
            </a:r>
            <a:r>
              <a:rPr lang="en-GB" sz="1400" b="0" dirty="0">
                <a:solidFill>
                  <a:srgbClr val="EEFFFF"/>
                </a:solidFill>
                <a:effectLst/>
                <a:highlight>
                  <a:srgbClr val="252526"/>
                </a:highlight>
                <a:latin typeface="Menlo" panose="020B0609030804020204" pitchFamily="49" charset="0"/>
              </a:rPr>
              <a:t> String </a:t>
            </a:r>
            <a:r>
              <a:rPr lang="en-GB" sz="1400" b="0" dirty="0" err="1">
                <a:solidFill>
                  <a:srgbClr val="EEFFFF"/>
                </a:solidFill>
                <a:effectLst/>
                <a:highlight>
                  <a:srgbClr val="252526"/>
                </a:highlight>
                <a:latin typeface="Menlo" panose="020B0609030804020204" pitchFamily="49" charset="0"/>
              </a:rPr>
              <a:t>név</a:t>
            </a:r>
            <a:r>
              <a:rPr lang="en-GB" sz="1400" b="0" dirty="0">
                <a:solidFill>
                  <a:srgbClr val="89DDFF"/>
                </a:solidFill>
                <a:effectLst/>
                <a:highlight>
                  <a:srgbClr val="252526"/>
                </a:highlight>
                <a:latin typeface="Menlo" panose="020B0609030804020204" pitchFamily="49" charset="0"/>
              </a:rPr>
              <a:t>; 				</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Paraméter</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melyet</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átadunk</a:t>
            </a:r>
            <a:r>
              <a:rPr lang="en-GB" sz="1400" b="0" i="1" dirty="0">
                <a:solidFill>
                  <a:srgbClr val="546E7A"/>
                </a:solidFill>
                <a:effectLst/>
                <a:highlight>
                  <a:srgbClr val="252526"/>
                </a:highlight>
                <a:latin typeface="Menlo" panose="020B0609030804020204" pitchFamily="49" charset="0"/>
              </a:rPr>
              <a:t> a </a:t>
            </a:r>
            <a:r>
              <a:rPr lang="en-GB" sz="1400" i="1" dirty="0" err="1">
                <a:solidFill>
                  <a:srgbClr val="546E7A"/>
                </a:solidFill>
                <a:highlight>
                  <a:srgbClr val="252526"/>
                </a:highlight>
                <a:latin typeface="Menlo" panose="020B0609030804020204" pitchFamily="49" charset="0"/>
              </a:rPr>
              <a:t>K</a:t>
            </a:r>
            <a:r>
              <a:rPr lang="en-GB" sz="1400" b="0" i="1" dirty="0" err="1">
                <a:solidFill>
                  <a:srgbClr val="546E7A"/>
                </a:solidFill>
                <a:effectLst/>
                <a:highlight>
                  <a:srgbClr val="252526"/>
                </a:highlight>
                <a:latin typeface="Menlo" panose="020B0609030804020204" pitchFamily="49" charset="0"/>
              </a:rPr>
              <a:t>onstruktornak</a:t>
            </a:r>
            <a:br>
              <a:rPr lang="en-GB" sz="1400" b="0" i="1" dirty="0">
                <a:solidFill>
                  <a:srgbClr val="546E7A"/>
                </a:solidFill>
                <a:effectLst/>
                <a:highlight>
                  <a:srgbClr val="252526"/>
                </a:highlight>
                <a:latin typeface="Menlo" panose="020B0609030804020204" pitchFamily="49" charset="0"/>
              </a:rPr>
            </a:br>
            <a:r>
              <a:rPr lang="en-GB" sz="1400" b="0" dirty="0">
                <a:solidFill>
                  <a:srgbClr val="C792EA"/>
                </a:solidFill>
                <a:effectLst/>
                <a:highlight>
                  <a:srgbClr val="252526"/>
                </a:highlight>
                <a:latin typeface="Menlo" panose="020B0609030804020204" pitchFamily="49" charset="0"/>
              </a:rPr>
              <a:t>public</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82AAFF"/>
                </a:solidFill>
                <a:effectLst/>
                <a:highlight>
                  <a:srgbClr val="252526"/>
                </a:highlight>
                <a:latin typeface="Menlo" panose="020B0609030804020204" pitchFamily="49" charset="0"/>
              </a:rPr>
              <a:t>Kutya</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String </a:t>
            </a:r>
            <a:r>
              <a:rPr lang="en-GB" sz="1400" b="0" dirty="0" err="1">
                <a:solidFill>
                  <a:srgbClr val="EEFFFF"/>
                </a:solidFill>
                <a:effectLst/>
                <a:highlight>
                  <a:srgbClr val="252526"/>
                </a:highlight>
                <a:latin typeface="Menlo" panose="020B0609030804020204" pitchFamily="49" charset="0"/>
              </a:rPr>
              <a:t>név</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i="1" dirty="0" err="1">
                <a:solidFill>
                  <a:srgbClr val="FF5370"/>
                </a:solidFill>
                <a:effectLst/>
                <a:highlight>
                  <a:srgbClr val="252526"/>
                </a:highlight>
                <a:latin typeface="Menlo" panose="020B0609030804020204" pitchFamily="49" charset="0"/>
              </a:rPr>
              <a:t>this</a:t>
            </a:r>
            <a:r>
              <a:rPr lang="en-GB" sz="1400" b="0" dirty="0" err="1">
                <a:solidFill>
                  <a:srgbClr val="89DDFF"/>
                </a:solidFill>
                <a:effectLst/>
                <a:highlight>
                  <a:srgbClr val="252526"/>
                </a:highlight>
                <a:latin typeface="Menlo" panose="020B0609030804020204" pitchFamily="49" charset="0"/>
              </a:rPr>
              <a:t>.</a:t>
            </a:r>
            <a:r>
              <a:rPr lang="en-GB" sz="1400" b="0" dirty="0" err="1">
                <a:solidFill>
                  <a:srgbClr val="EEFFFF"/>
                </a:solidFill>
                <a:effectLst/>
                <a:highlight>
                  <a:srgbClr val="252526"/>
                </a:highlight>
                <a:latin typeface="Menlo" panose="020B0609030804020204" pitchFamily="49" charset="0"/>
              </a:rPr>
              <a:t>név</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név</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 	</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Konstruktor</a:t>
            </a:r>
            <a:endParaRPr lang="en-GB" sz="1400" b="0" dirty="0">
              <a:solidFill>
                <a:srgbClr val="EEFFFF"/>
              </a:solidFill>
              <a:effectLst/>
              <a:highlight>
                <a:srgbClr val="252526"/>
              </a:highlight>
              <a:latin typeface="Menlo" panose="020B0609030804020204" pitchFamily="49" charset="0"/>
            </a:endParaRPr>
          </a:p>
          <a:p>
            <a:pPr lvl="3"/>
            <a:r>
              <a:rPr lang="en-GB" sz="1400" b="0" dirty="0">
                <a:solidFill>
                  <a:srgbClr val="C792EA"/>
                </a:solidFill>
                <a:effectLst/>
                <a:highlight>
                  <a:srgbClr val="252526"/>
                </a:highlight>
                <a:latin typeface="Menlo" panose="020B0609030804020204" pitchFamily="49" charset="0"/>
              </a:rPr>
              <a:t>public</a:t>
            </a:r>
            <a:r>
              <a:rPr lang="en-GB" sz="1400" b="0" dirty="0">
                <a:solidFill>
                  <a:srgbClr val="EEFFFF"/>
                </a:solidFill>
                <a:effectLst/>
                <a:highlight>
                  <a:srgbClr val="252526"/>
                </a:highlight>
                <a:latin typeface="Menlo" panose="020B0609030804020204" pitchFamily="49" charset="0"/>
              </a:rPr>
              <a:t> String </a:t>
            </a:r>
            <a:r>
              <a:rPr lang="en-GB" sz="1400" b="0" dirty="0" err="1">
                <a:solidFill>
                  <a:srgbClr val="82AAFF"/>
                </a:solidFill>
                <a:effectLst/>
                <a:highlight>
                  <a:srgbClr val="252526"/>
                </a:highlight>
                <a:latin typeface="Menlo" panose="020B0609030804020204" pitchFamily="49" charset="0"/>
              </a:rPr>
              <a:t>GetNév</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i="1" dirty="0">
                <a:solidFill>
                  <a:srgbClr val="C792EA"/>
                </a:solidFill>
                <a:effectLst/>
                <a:highlight>
                  <a:srgbClr val="252526"/>
                </a:highlight>
                <a:latin typeface="Menlo" panose="020B0609030804020204" pitchFamily="49" charset="0"/>
              </a:rPr>
              <a:t>return</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név</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 	</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Lekérdező</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Metódus</a:t>
            </a:r>
            <a:endParaRPr lang="en-GB" sz="1400" b="0" dirty="0">
              <a:solidFill>
                <a:srgbClr val="EEFFFF"/>
              </a:solidFill>
              <a:effectLst/>
              <a:highlight>
                <a:srgbClr val="252526"/>
              </a:highlight>
              <a:latin typeface="Menlo" panose="020B0609030804020204" pitchFamily="49" charset="0"/>
            </a:endParaRPr>
          </a:p>
          <a:p>
            <a:pPr lvl="2"/>
            <a:r>
              <a:rPr lang="en-GB" sz="1400" b="0" dirty="0">
                <a:solidFill>
                  <a:srgbClr val="89DDFF"/>
                </a:solidFill>
                <a:effectLst/>
                <a:highlight>
                  <a:srgbClr val="252526"/>
                </a:highlight>
                <a:latin typeface="Menlo" panose="020B0609030804020204" pitchFamily="49" charset="0"/>
              </a:rPr>
              <a:t>}</a:t>
            </a:r>
          </a:p>
          <a:p>
            <a:pPr lvl="2"/>
            <a:endParaRPr lang="en-GB" sz="1400" b="0" dirty="0">
              <a:solidFill>
                <a:srgbClr val="EEFFFF"/>
              </a:solidFill>
              <a:effectLst/>
              <a:highlight>
                <a:srgbClr val="252526"/>
              </a:highlight>
              <a:latin typeface="Menlo" panose="020B0609030804020204" pitchFamily="49" charset="0"/>
            </a:endParaRPr>
          </a:p>
          <a:p>
            <a:pPr lvl="2"/>
            <a:r>
              <a:rPr lang="en-GB" sz="1400" b="0" dirty="0" err="1">
                <a:solidFill>
                  <a:srgbClr val="EEFFFF"/>
                </a:solidFill>
                <a:effectLst/>
                <a:highlight>
                  <a:srgbClr val="252526"/>
                </a:highlight>
                <a:latin typeface="Menlo" panose="020B0609030804020204" pitchFamily="49" charset="0"/>
              </a:rPr>
              <a:t>Kutya</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kutya</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new</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Kutya</a:t>
            </a:r>
            <a:r>
              <a:rPr lang="en-GB" sz="1400" b="0" dirty="0">
                <a:solidFill>
                  <a:srgbClr val="89DDFF"/>
                </a:solidFill>
                <a:effectLst/>
                <a:highlight>
                  <a:srgbClr val="252526"/>
                </a:highlight>
                <a:latin typeface="Menlo" panose="020B0609030804020204" pitchFamily="49" charset="0"/>
              </a:rPr>
              <a:t>("</a:t>
            </a:r>
            <a:r>
              <a:rPr lang="en-GB" sz="1400" b="0" dirty="0" err="1">
                <a:solidFill>
                  <a:srgbClr val="C3E88D"/>
                </a:solidFill>
                <a:effectLst/>
                <a:highlight>
                  <a:srgbClr val="252526"/>
                </a:highlight>
                <a:latin typeface="Menlo" panose="020B0609030804020204" pitchFamily="49" charset="0"/>
              </a:rPr>
              <a:t>Bobbikutya</a:t>
            </a:r>
            <a:r>
              <a:rPr lang="en-GB" sz="1400" b="0" dirty="0">
                <a:solidFill>
                  <a:srgbClr val="89DDFF"/>
                </a:solidFill>
                <a:effectLst/>
                <a:highlight>
                  <a:srgbClr val="252526"/>
                </a:highlight>
                <a:latin typeface="Menlo" panose="020B0609030804020204" pitchFamily="49" charset="0"/>
              </a:rPr>
              <a:t>");</a:t>
            </a:r>
            <a:r>
              <a:rPr lang="en-GB" sz="1400" dirty="0">
                <a:solidFill>
                  <a:srgbClr val="EEFFFF"/>
                </a:solidFill>
                <a:highlight>
                  <a:srgbClr val="252526"/>
                </a:highlight>
                <a:latin typeface="Menlo" panose="020B0609030804020204" pitchFamily="49" charset="0"/>
              </a:rPr>
              <a:t> </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Létrehoz</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egy</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új</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kutya</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Objektumot</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Bobbikutya</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névvel</a:t>
            </a:r>
            <a:endParaRPr lang="en-GB" sz="1400" b="0" dirty="0">
              <a:solidFill>
                <a:srgbClr val="EEFFFF"/>
              </a:solidFill>
              <a:effectLst/>
              <a:highlight>
                <a:srgbClr val="252526"/>
              </a:highlight>
              <a:latin typeface="Menlo" panose="020B0609030804020204" pitchFamily="49" charset="0"/>
            </a:endParaRPr>
          </a:p>
        </p:txBody>
      </p:sp>
    </p:spTree>
    <p:extLst>
      <p:ext uri="{BB962C8B-B14F-4D97-AF65-F5344CB8AC3E}">
        <p14:creationId xmlns:p14="http://schemas.microsoft.com/office/powerpoint/2010/main" val="480503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28</a:t>
            </a:fld>
            <a:endParaRPr lang="en-GB" b="1" dirty="0">
              <a:latin typeface="Montserrat"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ISMÉTLÉS GOF 2</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987874" cy="72000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GOF2: </a:t>
            </a:r>
            <a:r>
              <a:rPr lang="hu-HU" sz="1400" dirty="0" err="1">
                <a:latin typeface="Montserrat" pitchFamily="2" charset="77"/>
              </a:rPr>
              <a:t>Favour</a:t>
            </a:r>
            <a:r>
              <a:rPr lang="hu-HU" sz="1400" dirty="0">
                <a:latin typeface="Montserrat" pitchFamily="2" charset="77"/>
              </a:rPr>
              <a:t> </a:t>
            </a:r>
            <a:r>
              <a:rPr lang="hu-HU" sz="1400" dirty="0" err="1">
                <a:latin typeface="Montserrat" pitchFamily="2" charset="77"/>
              </a:rPr>
              <a:t>object</a:t>
            </a:r>
            <a:r>
              <a:rPr lang="hu-HU" sz="1400" dirty="0">
                <a:latin typeface="Montserrat" pitchFamily="2" charset="77"/>
              </a:rPr>
              <a:t> </a:t>
            </a:r>
            <a:r>
              <a:rPr lang="hu-HU" sz="1400" dirty="0" err="1">
                <a:latin typeface="Montserrat" pitchFamily="2" charset="77"/>
              </a:rPr>
              <a:t>composition</a:t>
            </a:r>
            <a:r>
              <a:rPr lang="hu-HU" sz="1400" dirty="0">
                <a:latin typeface="Montserrat" pitchFamily="2" charset="77"/>
              </a:rPr>
              <a:t> over </a:t>
            </a:r>
            <a:r>
              <a:rPr lang="hu-HU" sz="1400" dirty="0" err="1">
                <a:latin typeface="Montserrat" pitchFamily="2" charset="77"/>
              </a:rPr>
              <a:t>inheritance</a:t>
            </a:r>
            <a:r>
              <a:rPr lang="hu-HU" sz="1400" dirty="0">
                <a:latin typeface="Montserrat" pitchFamily="2" charset="77"/>
              </a:rPr>
              <a:t>.</a:t>
            </a:r>
          </a:p>
          <a:p>
            <a:pPr defTabSz="914377">
              <a:lnSpc>
                <a:spcPct val="100000"/>
              </a:lnSpc>
              <a:spcBef>
                <a:spcPts val="300"/>
              </a:spcBef>
              <a:spcAft>
                <a:spcPts val="200"/>
              </a:spcAft>
            </a:pPr>
            <a:r>
              <a:rPr lang="hu-HU" sz="1400" dirty="0">
                <a:latin typeface="Montserrat" pitchFamily="2" charset="77"/>
              </a:rPr>
              <a:t>Használjunk objektum összetételt öröklődés helyett, ahol csak lehet.</a:t>
            </a:r>
          </a:p>
          <a:p>
            <a:pPr defTabSz="914377">
              <a:lnSpc>
                <a:spcPct val="100000"/>
              </a:lnSpc>
              <a:spcBef>
                <a:spcPts val="300"/>
              </a:spcBef>
              <a:spcAft>
                <a:spcPts val="200"/>
              </a:spcAft>
            </a:pPr>
            <a:endParaRPr lang="hu-HU" sz="1250" dirty="0">
              <a:latin typeface="Montserrat" pitchFamily="2" charset="77"/>
            </a:endParaRPr>
          </a:p>
        </p:txBody>
      </p:sp>
      <p:sp>
        <p:nvSpPr>
          <p:cNvPr id="4" name="TextBox 3">
            <a:extLst>
              <a:ext uri="{FF2B5EF4-FFF2-40B4-BE49-F238E27FC236}">
                <a16:creationId xmlns:a16="http://schemas.microsoft.com/office/drawing/2014/main" id="{ED82428F-5577-8183-CFCF-6EBDDD7448EF}"/>
              </a:ext>
            </a:extLst>
          </p:cNvPr>
          <p:cNvSpPr txBox="1"/>
          <p:nvPr/>
        </p:nvSpPr>
        <p:spPr>
          <a:xfrm>
            <a:off x="0" y="2381270"/>
            <a:ext cx="5871990" cy="2677656"/>
          </a:xfrm>
          <a:prstGeom prst="rect">
            <a:avLst/>
          </a:prstGeom>
          <a:solidFill>
            <a:srgbClr val="252526"/>
          </a:solidFill>
        </p:spPr>
        <p:txBody>
          <a:bodyPr wrap="square" lIns="900000" rtlCol="0">
            <a:spAutoFit/>
          </a:bodyPr>
          <a:lstStyle/>
          <a:p>
            <a:r>
              <a:rPr lang="hu-HU" sz="1200" b="0" i="1" dirty="0">
                <a:solidFill>
                  <a:srgbClr val="FFFF00"/>
                </a:solidFill>
                <a:effectLst/>
                <a:highlight>
                  <a:srgbClr val="252526"/>
                </a:highlight>
                <a:latin typeface="Menlo" panose="020B0609030804020204" pitchFamily="49" charset="0"/>
              </a:rPr>
              <a:t>// Öröklődéssel</a:t>
            </a:r>
            <a:endParaRPr lang="hu-HU" sz="1200" b="0" dirty="0">
              <a:solidFill>
                <a:srgbClr val="FFFF00"/>
              </a:solidFill>
              <a:effectLst/>
              <a:highlight>
                <a:srgbClr val="252526"/>
              </a:highlight>
              <a:latin typeface="Menlo" panose="020B0609030804020204" pitchFamily="49" charset="0"/>
            </a:endParaRPr>
          </a:p>
          <a:p>
            <a:r>
              <a:rPr lang="hu-HU" sz="1200" b="0" dirty="0" err="1">
                <a:solidFill>
                  <a:srgbClr val="C792EA"/>
                </a:solidFill>
                <a:effectLst/>
                <a:highlight>
                  <a:srgbClr val="252526"/>
                </a:highlight>
                <a:latin typeface="Menlo" panose="020B0609030804020204" pitchFamily="49" charset="0"/>
              </a:rPr>
              <a:t>class</a:t>
            </a:r>
            <a:r>
              <a:rPr lang="hu-HU" sz="1200" b="0" dirty="0">
                <a:solidFill>
                  <a:srgbClr val="EEFFFF"/>
                </a:solidFill>
                <a:effectLst/>
                <a:highlight>
                  <a:srgbClr val="252526"/>
                </a:highlight>
                <a:latin typeface="Menlo" panose="020B0609030804020204" pitchFamily="49" charset="0"/>
              </a:rPr>
              <a:t> </a:t>
            </a:r>
            <a:r>
              <a:rPr lang="hu-HU" sz="1200" b="0" dirty="0">
                <a:solidFill>
                  <a:srgbClr val="FFCB6B"/>
                </a:solidFill>
                <a:effectLst/>
                <a:highlight>
                  <a:srgbClr val="252526"/>
                </a:highlight>
                <a:latin typeface="Menlo" panose="020B0609030804020204" pitchFamily="49" charset="0"/>
              </a:rPr>
              <a:t>Gerinces</a:t>
            </a:r>
            <a:r>
              <a:rPr lang="hu-HU" sz="1200" b="0" dirty="0">
                <a:solidFill>
                  <a:srgbClr val="EEFFFF"/>
                </a:solidFill>
                <a:effectLst/>
                <a:highlight>
                  <a:srgbClr val="252526"/>
                </a:highlight>
                <a:latin typeface="Menlo" panose="020B0609030804020204" pitchFamily="49" charset="0"/>
              </a:rPr>
              <a:t> </a:t>
            </a:r>
            <a:r>
              <a:rPr lang="hu-HU" sz="1200" b="0" dirty="0">
                <a:solidFill>
                  <a:srgbClr val="89DDFF"/>
                </a:solidFill>
                <a:effectLst/>
                <a:highlight>
                  <a:srgbClr val="252526"/>
                </a:highlight>
                <a:latin typeface="Menlo" panose="020B0609030804020204" pitchFamily="49" charset="0"/>
              </a:rPr>
              <a:t>{</a:t>
            </a:r>
            <a:r>
              <a:rPr lang="hu-HU" sz="1200" b="0" dirty="0">
                <a:solidFill>
                  <a:srgbClr val="EEFFFF"/>
                </a:solidFill>
                <a:effectLst/>
                <a:highlight>
                  <a:srgbClr val="252526"/>
                </a:highlight>
                <a:latin typeface="Menlo" panose="020B0609030804020204" pitchFamily="49" charset="0"/>
              </a:rPr>
              <a:t> </a:t>
            </a:r>
            <a:br>
              <a:rPr lang="hu-HU" sz="1200" b="0" dirty="0">
                <a:solidFill>
                  <a:srgbClr val="EEFFFF"/>
                </a:solidFill>
                <a:effectLst/>
                <a:highlight>
                  <a:srgbClr val="252526"/>
                </a:highlight>
                <a:latin typeface="Menlo" panose="020B0609030804020204" pitchFamily="49" charset="0"/>
              </a:rPr>
            </a:br>
            <a:r>
              <a:rPr lang="hu-HU" sz="1200" b="0" dirty="0">
                <a:solidFill>
                  <a:srgbClr val="EEFFFF"/>
                </a:solidFill>
                <a:effectLst/>
                <a:highlight>
                  <a:srgbClr val="252526"/>
                </a:highlight>
                <a:latin typeface="Menlo" panose="020B0609030804020204" pitchFamily="49" charset="0"/>
              </a:rPr>
              <a:t>	</a:t>
            </a:r>
            <a:r>
              <a:rPr lang="hu-HU" sz="1200" b="0" dirty="0" err="1">
                <a:solidFill>
                  <a:srgbClr val="C792EA"/>
                </a:solidFill>
                <a:effectLst/>
                <a:highlight>
                  <a:srgbClr val="252526"/>
                </a:highlight>
                <a:latin typeface="Menlo" panose="020B0609030804020204" pitchFamily="49" charset="0"/>
              </a:rPr>
              <a:t>public</a:t>
            </a:r>
            <a:r>
              <a:rPr lang="hu-HU" sz="1200" b="0" dirty="0">
                <a:solidFill>
                  <a:srgbClr val="EEFFFF"/>
                </a:solidFill>
                <a:effectLst/>
                <a:highlight>
                  <a:srgbClr val="252526"/>
                </a:highlight>
                <a:latin typeface="Menlo" panose="020B0609030804020204" pitchFamily="49" charset="0"/>
              </a:rPr>
              <a:t> </a:t>
            </a:r>
            <a:r>
              <a:rPr lang="hu-HU" sz="1200" b="0" i="1" dirty="0" err="1">
                <a:solidFill>
                  <a:srgbClr val="C792EA"/>
                </a:solidFill>
                <a:effectLst/>
                <a:highlight>
                  <a:srgbClr val="252526"/>
                </a:highlight>
                <a:latin typeface="Menlo" panose="020B0609030804020204" pitchFamily="49" charset="0"/>
              </a:rPr>
              <a:t>String</a:t>
            </a:r>
            <a:r>
              <a:rPr lang="hu-HU" sz="1200" b="0" dirty="0">
                <a:solidFill>
                  <a:srgbClr val="EEFFFF"/>
                </a:solidFill>
                <a:effectLst/>
                <a:highlight>
                  <a:srgbClr val="252526"/>
                </a:highlight>
                <a:latin typeface="Menlo" panose="020B0609030804020204" pitchFamily="49" charset="0"/>
              </a:rPr>
              <a:t> </a:t>
            </a:r>
            <a:r>
              <a:rPr lang="hu-HU" sz="1200" b="0" dirty="0">
                <a:solidFill>
                  <a:srgbClr val="82AAFF"/>
                </a:solidFill>
                <a:effectLst/>
                <a:highlight>
                  <a:srgbClr val="252526"/>
                </a:highlight>
                <a:latin typeface="Menlo" panose="020B0609030804020204" pitchFamily="49" charset="0"/>
              </a:rPr>
              <a:t>fut</a:t>
            </a:r>
            <a:r>
              <a:rPr lang="hu-HU" sz="1200" b="0" dirty="0">
                <a:solidFill>
                  <a:srgbClr val="89DDFF"/>
                </a:solidFill>
                <a:effectLst/>
                <a:highlight>
                  <a:srgbClr val="252526"/>
                </a:highlight>
                <a:latin typeface="Menlo" panose="020B0609030804020204" pitchFamily="49" charset="0"/>
              </a:rPr>
              <a:t>()</a:t>
            </a:r>
            <a:r>
              <a:rPr lang="hu-HU" sz="1200" b="0" dirty="0">
                <a:solidFill>
                  <a:srgbClr val="EEFFFF"/>
                </a:solidFill>
                <a:effectLst/>
                <a:highlight>
                  <a:srgbClr val="252526"/>
                </a:highlight>
                <a:latin typeface="Menlo" panose="020B0609030804020204" pitchFamily="49" charset="0"/>
              </a:rPr>
              <a:t> </a:t>
            </a:r>
            <a:r>
              <a:rPr lang="hu-HU" sz="1200" b="0" dirty="0">
                <a:solidFill>
                  <a:srgbClr val="89DDFF"/>
                </a:solidFill>
                <a:effectLst/>
                <a:highlight>
                  <a:srgbClr val="252526"/>
                </a:highlight>
                <a:latin typeface="Menlo" panose="020B0609030804020204" pitchFamily="49" charset="0"/>
              </a:rPr>
              <a:t>{</a:t>
            </a:r>
            <a:r>
              <a:rPr lang="hu-HU" sz="1200" dirty="0">
                <a:solidFill>
                  <a:srgbClr val="EEFFFF"/>
                </a:solidFill>
                <a:highlight>
                  <a:srgbClr val="252526"/>
                </a:highlight>
                <a:latin typeface="Menlo" panose="020B0609030804020204" pitchFamily="49" charset="0"/>
              </a:rPr>
              <a:t> </a:t>
            </a:r>
            <a:r>
              <a:rPr lang="hu-HU" sz="1200" b="0" i="1" dirty="0" err="1">
                <a:solidFill>
                  <a:srgbClr val="C792EA"/>
                </a:solidFill>
                <a:effectLst/>
                <a:highlight>
                  <a:srgbClr val="252526"/>
                </a:highlight>
                <a:latin typeface="Menlo" panose="020B0609030804020204" pitchFamily="49" charset="0"/>
              </a:rPr>
              <a:t>return</a:t>
            </a:r>
            <a:r>
              <a:rPr lang="hu-HU" sz="1200" b="0" dirty="0">
                <a:solidFill>
                  <a:srgbClr val="EEFFFF"/>
                </a:solidFill>
                <a:effectLst/>
                <a:highlight>
                  <a:srgbClr val="252526"/>
                </a:highlight>
                <a:latin typeface="Menlo" panose="020B0609030804020204" pitchFamily="49" charset="0"/>
              </a:rPr>
              <a:t> </a:t>
            </a:r>
            <a:r>
              <a:rPr lang="hu-HU" sz="1200" b="0" dirty="0">
                <a:solidFill>
                  <a:srgbClr val="89DDFF"/>
                </a:solidFill>
                <a:effectLst/>
                <a:highlight>
                  <a:srgbClr val="252526"/>
                </a:highlight>
                <a:latin typeface="Menlo" panose="020B0609030804020204" pitchFamily="49" charset="0"/>
              </a:rPr>
              <a:t>"</a:t>
            </a:r>
            <a:r>
              <a:rPr lang="hu-HU" sz="1200" b="0" dirty="0">
                <a:solidFill>
                  <a:srgbClr val="C3E88D"/>
                </a:solidFill>
                <a:effectLst/>
                <a:highlight>
                  <a:srgbClr val="252526"/>
                </a:highlight>
                <a:latin typeface="Menlo" panose="020B0609030804020204" pitchFamily="49" charset="0"/>
              </a:rPr>
              <a:t>fut</a:t>
            </a:r>
            <a:r>
              <a:rPr lang="hu-HU" sz="1200" b="0" dirty="0">
                <a:solidFill>
                  <a:srgbClr val="89DDFF"/>
                </a:solidFill>
                <a:effectLst/>
                <a:highlight>
                  <a:srgbClr val="252526"/>
                </a:highlight>
                <a:latin typeface="Menlo" panose="020B0609030804020204" pitchFamily="49" charset="0"/>
              </a:rPr>
              <a:t>"; }</a:t>
            </a:r>
          </a:p>
          <a:p>
            <a:r>
              <a:rPr lang="hu-HU" sz="1200" b="0" dirty="0">
                <a:solidFill>
                  <a:srgbClr val="89DDFF"/>
                </a:solidFill>
                <a:effectLst/>
                <a:highlight>
                  <a:srgbClr val="252526"/>
                </a:highlight>
                <a:latin typeface="Menlo" panose="020B0609030804020204" pitchFamily="49" charset="0"/>
              </a:rPr>
              <a:t>}</a:t>
            </a:r>
            <a:endParaRPr lang="hu-HU" sz="1200" b="0" dirty="0">
              <a:solidFill>
                <a:srgbClr val="EEFFFF"/>
              </a:solidFill>
              <a:effectLst/>
              <a:highlight>
                <a:srgbClr val="252526"/>
              </a:highlight>
              <a:latin typeface="Menlo" panose="020B0609030804020204" pitchFamily="49" charset="0"/>
            </a:endParaRPr>
          </a:p>
          <a:p>
            <a:r>
              <a:rPr lang="hu-HU" sz="1200" b="0" dirty="0" err="1">
                <a:solidFill>
                  <a:srgbClr val="C792EA"/>
                </a:solidFill>
                <a:effectLst/>
                <a:highlight>
                  <a:srgbClr val="252526"/>
                </a:highlight>
                <a:latin typeface="Menlo" panose="020B0609030804020204" pitchFamily="49" charset="0"/>
              </a:rPr>
              <a:t>class</a:t>
            </a:r>
            <a:r>
              <a:rPr lang="hu-HU" sz="1200" b="0" dirty="0">
                <a:solidFill>
                  <a:srgbClr val="EEFFFF"/>
                </a:solidFill>
                <a:effectLst/>
                <a:highlight>
                  <a:srgbClr val="252526"/>
                </a:highlight>
                <a:latin typeface="Menlo" panose="020B0609030804020204" pitchFamily="49" charset="0"/>
              </a:rPr>
              <a:t> </a:t>
            </a:r>
            <a:r>
              <a:rPr lang="hu-HU" sz="1200" b="0" dirty="0">
                <a:solidFill>
                  <a:srgbClr val="FFCB6B"/>
                </a:solidFill>
                <a:effectLst/>
                <a:highlight>
                  <a:srgbClr val="252526"/>
                </a:highlight>
                <a:latin typeface="Menlo" panose="020B0609030804020204" pitchFamily="49" charset="0"/>
              </a:rPr>
              <a:t>Kutya</a:t>
            </a:r>
            <a:r>
              <a:rPr lang="hu-HU" sz="1200" b="0" dirty="0">
                <a:solidFill>
                  <a:srgbClr val="EEFFFF"/>
                </a:solidFill>
                <a:effectLst/>
                <a:highlight>
                  <a:srgbClr val="252526"/>
                </a:highlight>
                <a:latin typeface="Menlo" panose="020B0609030804020204" pitchFamily="49" charset="0"/>
              </a:rPr>
              <a:t> </a:t>
            </a:r>
            <a:r>
              <a:rPr lang="hu-HU" sz="1200" b="0" dirty="0" err="1">
                <a:solidFill>
                  <a:srgbClr val="C792EA"/>
                </a:solidFill>
                <a:effectLst/>
                <a:highlight>
                  <a:srgbClr val="252526"/>
                </a:highlight>
                <a:latin typeface="Menlo" panose="020B0609030804020204" pitchFamily="49" charset="0"/>
              </a:rPr>
              <a:t>extends</a:t>
            </a:r>
            <a:r>
              <a:rPr lang="hu-HU" sz="1200" b="0" dirty="0">
                <a:solidFill>
                  <a:srgbClr val="EEFFFF"/>
                </a:solidFill>
                <a:effectLst/>
                <a:highlight>
                  <a:srgbClr val="252526"/>
                </a:highlight>
                <a:latin typeface="Menlo" panose="020B0609030804020204" pitchFamily="49" charset="0"/>
              </a:rPr>
              <a:t> </a:t>
            </a:r>
            <a:r>
              <a:rPr lang="hu-HU" sz="1200" b="0" dirty="0">
                <a:solidFill>
                  <a:srgbClr val="C3E88D"/>
                </a:solidFill>
                <a:effectLst/>
                <a:highlight>
                  <a:srgbClr val="252526"/>
                </a:highlight>
                <a:latin typeface="Menlo" panose="020B0609030804020204" pitchFamily="49" charset="0"/>
              </a:rPr>
              <a:t>Gerinces</a:t>
            </a:r>
            <a:r>
              <a:rPr lang="hu-HU" sz="1200" b="0" dirty="0">
                <a:solidFill>
                  <a:srgbClr val="EEFFFF"/>
                </a:solidFill>
                <a:effectLst/>
                <a:highlight>
                  <a:srgbClr val="252526"/>
                </a:highlight>
                <a:latin typeface="Menlo" panose="020B0609030804020204" pitchFamily="49" charset="0"/>
              </a:rPr>
              <a:t> </a:t>
            </a:r>
            <a:r>
              <a:rPr lang="hu-HU" sz="1200" b="0" dirty="0">
                <a:solidFill>
                  <a:srgbClr val="89DDFF"/>
                </a:solidFill>
                <a:effectLst/>
                <a:highlight>
                  <a:srgbClr val="252526"/>
                </a:highlight>
                <a:latin typeface="Menlo" panose="020B0609030804020204" pitchFamily="49" charset="0"/>
              </a:rPr>
              <a:t>{</a:t>
            </a:r>
            <a:endParaRPr lang="hu-HU" sz="1200" b="0" dirty="0">
              <a:solidFill>
                <a:srgbClr val="EEFFFF"/>
              </a:solidFill>
              <a:effectLst/>
              <a:highlight>
                <a:srgbClr val="252526"/>
              </a:highlight>
              <a:latin typeface="Menlo" panose="020B0609030804020204" pitchFamily="49" charset="0"/>
            </a:endParaRPr>
          </a:p>
          <a:p>
            <a:pPr lvl="1"/>
            <a:r>
              <a:rPr lang="hu-HU" sz="1200" b="0" dirty="0" err="1">
                <a:solidFill>
                  <a:srgbClr val="C792EA"/>
                </a:solidFill>
                <a:effectLst/>
                <a:highlight>
                  <a:srgbClr val="252526"/>
                </a:highlight>
                <a:latin typeface="Menlo" panose="020B0609030804020204" pitchFamily="49" charset="0"/>
              </a:rPr>
              <a:t>public</a:t>
            </a:r>
            <a:r>
              <a:rPr lang="hu-HU" sz="1200" b="0" dirty="0">
                <a:solidFill>
                  <a:srgbClr val="EEFFFF"/>
                </a:solidFill>
                <a:effectLst/>
                <a:highlight>
                  <a:srgbClr val="252526"/>
                </a:highlight>
                <a:latin typeface="Menlo" panose="020B0609030804020204" pitchFamily="49" charset="0"/>
              </a:rPr>
              <a:t> </a:t>
            </a:r>
            <a:r>
              <a:rPr lang="hu-HU" sz="1200" b="0" i="1" dirty="0" err="1">
                <a:solidFill>
                  <a:srgbClr val="C792EA"/>
                </a:solidFill>
                <a:effectLst/>
                <a:highlight>
                  <a:srgbClr val="252526"/>
                </a:highlight>
                <a:latin typeface="Menlo" panose="020B0609030804020204" pitchFamily="49" charset="0"/>
              </a:rPr>
              <a:t>String</a:t>
            </a:r>
            <a:r>
              <a:rPr lang="hu-HU" sz="1200" b="0" dirty="0">
                <a:solidFill>
                  <a:srgbClr val="EEFFFF"/>
                </a:solidFill>
                <a:effectLst/>
                <a:highlight>
                  <a:srgbClr val="252526"/>
                </a:highlight>
                <a:latin typeface="Menlo" panose="020B0609030804020204" pitchFamily="49" charset="0"/>
              </a:rPr>
              <a:t> </a:t>
            </a:r>
            <a:r>
              <a:rPr lang="hu-HU" sz="1200" b="0" dirty="0" err="1">
                <a:solidFill>
                  <a:srgbClr val="82AAFF"/>
                </a:solidFill>
                <a:effectLst/>
                <a:highlight>
                  <a:srgbClr val="252526"/>
                </a:highlight>
                <a:latin typeface="Menlo" panose="020B0609030804020204" pitchFamily="49" charset="0"/>
              </a:rPr>
              <a:t>gyorsanFut</a:t>
            </a:r>
            <a:r>
              <a:rPr lang="hu-HU" sz="1200" b="0" dirty="0">
                <a:solidFill>
                  <a:srgbClr val="89DDFF"/>
                </a:solidFill>
                <a:effectLst/>
                <a:highlight>
                  <a:srgbClr val="252526"/>
                </a:highlight>
                <a:latin typeface="Menlo" panose="020B0609030804020204" pitchFamily="49" charset="0"/>
              </a:rPr>
              <a:t>()</a:t>
            </a:r>
            <a:r>
              <a:rPr lang="hu-HU" sz="1200" b="0" dirty="0">
                <a:solidFill>
                  <a:srgbClr val="EEFFFF"/>
                </a:solidFill>
                <a:effectLst/>
                <a:highlight>
                  <a:srgbClr val="252526"/>
                </a:highlight>
                <a:latin typeface="Menlo" panose="020B0609030804020204" pitchFamily="49" charset="0"/>
              </a:rPr>
              <a:t> </a:t>
            </a:r>
            <a:r>
              <a:rPr lang="hu-HU" sz="1200" b="0" dirty="0">
                <a:solidFill>
                  <a:srgbClr val="89DDFF"/>
                </a:solidFill>
                <a:effectLst/>
                <a:highlight>
                  <a:srgbClr val="252526"/>
                </a:highlight>
                <a:latin typeface="Menlo" panose="020B0609030804020204" pitchFamily="49" charset="0"/>
              </a:rPr>
              <a:t>{</a:t>
            </a:r>
            <a:endParaRPr lang="hu-HU" sz="1200" b="0" dirty="0">
              <a:solidFill>
                <a:srgbClr val="EEFFFF"/>
              </a:solidFill>
              <a:effectLst/>
              <a:highlight>
                <a:srgbClr val="252526"/>
              </a:highlight>
              <a:latin typeface="Menlo" panose="020B0609030804020204" pitchFamily="49" charset="0"/>
            </a:endParaRPr>
          </a:p>
          <a:p>
            <a:pPr lvl="1"/>
            <a:r>
              <a:rPr lang="hu-HU" sz="1200" b="0" i="1" dirty="0">
                <a:solidFill>
                  <a:srgbClr val="C792EA"/>
                </a:solidFill>
                <a:effectLst/>
                <a:highlight>
                  <a:srgbClr val="252526"/>
                </a:highlight>
                <a:latin typeface="Menlo" panose="020B0609030804020204" pitchFamily="49" charset="0"/>
              </a:rPr>
              <a:t>	</a:t>
            </a:r>
            <a:r>
              <a:rPr lang="hu-HU" sz="1200" b="0" i="1" dirty="0" err="1">
                <a:solidFill>
                  <a:srgbClr val="C792EA"/>
                </a:solidFill>
                <a:effectLst/>
                <a:highlight>
                  <a:srgbClr val="252526"/>
                </a:highlight>
                <a:latin typeface="Menlo" panose="020B0609030804020204" pitchFamily="49" charset="0"/>
              </a:rPr>
              <a:t>return</a:t>
            </a:r>
            <a:r>
              <a:rPr lang="hu-HU" sz="1200" b="0" dirty="0">
                <a:solidFill>
                  <a:srgbClr val="EEFFFF"/>
                </a:solidFill>
                <a:effectLst/>
                <a:highlight>
                  <a:srgbClr val="252526"/>
                </a:highlight>
                <a:latin typeface="Menlo" panose="020B0609030804020204" pitchFamily="49" charset="0"/>
              </a:rPr>
              <a:t> </a:t>
            </a:r>
            <a:r>
              <a:rPr lang="hu-HU" sz="1200" b="0" dirty="0">
                <a:solidFill>
                  <a:srgbClr val="89DDFF"/>
                </a:solidFill>
                <a:effectLst/>
                <a:highlight>
                  <a:srgbClr val="252526"/>
                </a:highlight>
                <a:latin typeface="Menlo" panose="020B0609030804020204" pitchFamily="49" charset="0"/>
              </a:rPr>
              <a:t>"</a:t>
            </a:r>
            <a:r>
              <a:rPr lang="hu-HU" sz="1200" b="0" dirty="0">
                <a:solidFill>
                  <a:srgbClr val="C3E88D"/>
                </a:solidFill>
                <a:effectLst/>
                <a:highlight>
                  <a:srgbClr val="252526"/>
                </a:highlight>
                <a:latin typeface="Menlo" panose="020B0609030804020204" pitchFamily="49" charset="0"/>
              </a:rPr>
              <a:t>gyorsan</a:t>
            </a:r>
            <a:r>
              <a:rPr lang="hu-HU" sz="1200" b="0" dirty="0">
                <a:solidFill>
                  <a:srgbClr val="89DDFF"/>
                </a:solidFill>
                <a:effectLst/>
                <a:highlight>
                  <a:srgbClr val="252526"/>
                </a:highlight>
                <a:latin typeface="Menlo" panose="020B0609030804020204" pitchFamily="49" charset="0"/>
              </a:rPr>
              <a:t>"</a:t>
            </a:r>
            <a:r>
              <a:rPr lang="hu-HU" sz="1200" b="0" dirty="0">
                <a:solidFill>
                  <a:srgbClr val="EEFFFF"/>
                </a:solidFill>
                <a:effectLst/>
                <a:highlight>
                  <a:srgbClr val="252526"/>
                </a:highlight>
                <a:latin typeface="Menlo" panose="020B0609030804020204" pitchFamily="49" charset="0"/>
              </a:rPr>
              <a:t> </a:t>
            </a:r>
            <a:r>
              <a:rPr lang="hu-HU" sz="1200" b="0" dirty="0">
                <a:solidFill>
                  <a:srgbClr val="89DDFF"/>
                </a:solidFill>
                <a:effectLst/>
                <a:highlight>
                  <a:srgbClr val="252526"/>
                </a:highlight>
                <a:latin typeface="Menlo" panose="020B0609030804020204" pitchFamily="49" charset="0"/>
              </a:rPr>
              <a:t>+</a:t>
            </a:r>
            <a:r>
              <a:rPr lang="hu-HU" sz="1200" b="0" dirty="0">
                <a:solidFill>
                  <a:srgbClr val="EEFFFF"/>
                </a:solidFill>
                <a:effectLst/>
                <a:highlight>
                  <a:srgbClr val="252526"/>
                </a:highlight>
                <a:latin typeface="Menlo" panose="020B0609030804020204" pitchFamily="49" charset="0"/>
              </a:rPr>
              <a:t> </a:t>
            </a:r>
            <a:r>
              <a:rPr lang="hu-HU" sz="1200" b="0" dirty="0">
                <a:solidFill>
                  <a:srgbClr val="82AAFF"/>
                </a:solidFill>
                <a:effectLst/>
                <a:highlight>
                  <a:srgbClr val="252526"/>
                </a:highlight>
                <a:latin typeface="Menlo" panose="020B0609030804020204" pitchFamily="49" charset="0"/>
              </a:rPr>
              <a:t>fut</a:t>
            </a:r>
            <a:r>
              <a:rPr lang="hu-HU" sz="1200" b="0" dirty="0">
                <a:solidFill>
                  <a:srgbClr val="89DDFF"/>
                </a:solidFill>
                <a:effectLst/>
                <a:highlight>
                  <a:srgbClr val="252526"/>
                </a:highlight>
                <a:latin typeface="Menlo" panose="020B0609030804020204" pitchFamily="49" charset="0"/>
              </a:rPr>
              <a:t>(); </a:t>
            </a:r>
          </a:p>
          <a:p>
            <a:pPr lvl="1"/>
            <a:r>
              <a:rPr lang="hu-HU" sz="1200" b="0" dirty="0">
                <a:solidFill>
                  <a:srgbClr val="89DDFF"/>
                </a:solidFill>
                <a:effectLst/>
                <a:highlight>
                  <a:srgbClr val="252526"/>
                </a:highlight>
                <a:latin typeface="Menlo" panose="020B0609030804020204" pitchFamily="49" charset="0"/>
              </a:rPr>
              <a:t>}</a:t>
            </a:r>
            <a:endParaRPr lang="hu-HU" sz="1200" b="0" dirty="0">
              <a:solidFill>
                <a:srgbClr val="EEFFFF"/>
              </a:solidFill>
              <a:effectLst/>
              <a:highlight>
                <a:srgbClr val="252526"/>
              </a:highlight>
              <a:latin typeface="Menlo" panose="020B0609030804020204" pitchFamily="49" charset="0"/>
            </a:endParaRPr>
          </a:p>
          <a:p>
            <a:r>
              <a:rPr lang="hu-HU" sz="1200" b="0" dirty="0">
                <a:solidFill>
                  <a:srgbClr val="89DDFF"/>
                </a:solidFill>
                <a:effectLst/>
                <a:highlight>
                  <a:srgbClr val="252526"/>
                </a:highlight>
                <a:latin typeface="Menlo" panose="020B0609030804020204" pitchFamily="49" charset="0"/>
              </a:rPr>
              <a:t>}</a:t>
            </a:r>
            <a:endParaRPr lang="hu-HU" sz="1200" b="0" dirty="0">
              <a:solidFill>
                <a:srgbClr val="EEFFFF"/>
              </a:solidFill>
              <a:effectLst/>
              <a:highlight>
                <a:srgbClr val="252526"/>
              </a:highlight>
              <a:latin typeface="Menlo" panose="020B0609030804020204" pitchFamily="49" charset="0"/>
            </a:endParaRPr>
          </a:p>
          <a:p>
            <a:r>
              <a:rPr lang="hu-HU" sz="1200" b="0" dirty="0">
                <a:solidFill>
                  <a:srgbClr val="82AAFF"/>
                </a:solidFill>
                <a:effectLst/>
                <a:highlight>
                  <a:srgbClr val="252526"/>
                </a:highlight>
                <a:latin typeface="Menlo" panose="020B0609030804020204" pitchFamily="49" charset="0"/>
              </a:rPr>
              <a:t>main </a:t>
            </a:r>
            <a:r>
              <a:rPr lang="hu-HU" sz="1200" b="0" dirty="0">
                <a:solidFill>
                  <a:srgbClr val="89DDFF"/>
                </a:solidFill>
                <a:effectLst/>
                <a:highlight>
                  <a:srgbClr val="252526"/>
                </a:highlight>
                <a:latin typeface="Menlo" panose="020B0609030804020204" pitchFamily="49" charset="0"/>
              </a:rPr>
              <a:t>()</a:t>
            </a:r>
            <a:r>
              <a:rPr lang="hu-HU" sz="1200" b="0" dirty="0">
                <a:solidFill>
                  <a:srgbClr val="EEFFFF"/>
                </a:solidFill>
                <a:effectLst/>
                <a:highlight>
                  <a:srgbClr val="252526"/>
                </a:highlight>
                <a:latin typeface="Menlo" panose="020B0609030804020204" pitchFamily="49" charset="0"/>
              </a:rPr>
              <a:t> </a:t>
            </a:r>
            <a:r>
              <a:rPr lang="hu-HU" sz="1200" b="0" dirty="0">
                <a:solidFill>
                  <a:srgbClr val="89DDFF"/>
                </a:solidFill>
                <a:effectLst/>
                <a:highlight>
                  <a:srgbClr val="252526"/>
                </a:highlight>
                <a:latin typeface="Menlo" panose="020B0609030804020204" pitchFamily="49" charset="0"/>
              </a:rPr>
              <a:t>{</a:t>
            </a:r>
            <a:endParaRPr lang="hu-HU" sz="1200" b="0" dirty="0">
              <a:solidFill>
                <a:srgbClr val="EEFFFF"/>
              </a:solidFill>
              <a:effectLst/>
              <a:highlight>
                <a:srgbClr val="252526"/>
              </a:highlight>
              <a:latin typeface="Menlo" panose="020B0609030804020204" pitchFamily="49" charset="0"/>
            </a:endParaRPr>
          </a:p>
          <a:p>
            <a:r>
              <a:rPr lang="hu-HU" sz="1200" b="0" i="1" dirty="0">
                <a:solidFill>
                  <a:srgbClr val="C792EA"/>
                </a:solidFill>
                <a:effectLst/>
                <a:highlight>
                  <a:srgbClr val="252526"/>
                </a:highlight>
                <a:latin typeface="Menlo" panose="020B0609030804020204" pitchFamily="49" charset="0"/>
              </a:rPr>
              <a:t>	Kutya</a:t>
            </a:r>
            <a:r>
              <a:rPr lang="hu-HU" sz="1200" b="0" dirty="0">
                <a:solidFill>
                  <a:srgbClr val="EEFFFF"/>
                </a:solidFill>
                <a:effectLst/>
                <a:highlight>
                  <a:srgbClr val="252526"/>
                </a:highlight>
                <a:latin typeface="Menlo" panose="020B0609030804020204" pitchFamily="49" charset="0"/>
              </a:rPr>
              <a:t> k1 </a:t>
            </a:r>
            <a:r>
              <a:rPr lang="hu-HU" sz="1200" b="0" dirty="0">
                <a:solidFill>
                  <a:srgbClr val="89DDFF"/>
                </a:solidFill>
                <a:effectLst/>
                <a:highlight>
                  <a:srgbClr val="252526"/>
                </a:highlight>
                <a:latin typeface="Menlo" panose="020B0609030804020204" pitchFamily="49" charset="0"/>
              </a:rPr>
              <a:t>=</a:t>
            </a:r>
            <a:r>
              <a:rPr lang="hu-HU" sz="1200" b="0" dirty="0">
                <a:solidFill>
                  <a:srgbClr val="EEFFFF"/>
                </a:solidFill>
                <a:effectLst/>
                <a:highlight>
                  <a:srgbClr val="252526"/>
                </a:highlight>
                <a:latin typeface="Menlo" panose="020B0609030804020204" pitchFamily="49" charset="0"/>
              </a:rPr>
              <a:t> </a:t>
            </a:r>
            <a:r>
              <a:rPr lang="hu-HU" sz="1200" b="0" i="1" dirty="0" err="1">
                <a:solidFill>
                  <a:srgbClr val="C792EA"/>
                </a:solidFill>
                <a:effectLst/>
                <a:highlight>
                  <a:srgbClr val="252526"/>
                </a:highlight>
                <a:latin typeface="Menlo" panose="020B0609030804020204" pitchFamily="49" charset="0"/>
              </a:rPr>
              <a:t>new</a:t>
            </a:r>
            <a:r>
              <a:rPr lang="hu-HU" sz="1200" b="0" dirty="0">
                <a:solidFill>
                  <a:srgbClr val="EEFFFF"/>
                </a:solidFill>
                <a:effectLst/>
                <a:highlight>
                  <a:srgbClr val="252526"/>
                </a:highlight>
                <a:latin typeface="Menlo" panose="020B0609030804020204" pitchFamily="49" charset="0"/>
              </a:rPr>
              <a:t> </a:t>
            </a:r>
            <a:r>
              <a:rPr lang="hu-HU" sz="1200" b="0" dirty="0">
                <a:solidFill>
                  <a:srgbClr val="82AAFF"/>
                </a:solidFill>
                <a:effectLst/>
                <a:highlight>
                  <a:srgbClr val="252526"/>
                </a:highlight>
                <a:latin typeface="Menlo" panose="020B0609030804020204" pitchFamily="49" charset="0"/>
              </a:rPr>
              <a:t>Kutya</a:t>
            </a:r>
            <a:r>
              <a:rPr lang="hu-HU" sz="1200" b="0" dirty="0">
                <a:solidFill>
                  <a:srgbClr val="89DDFF"/>
                </a:solidFill>
                <a:effectLst/>
                <a:highlight>
                  <a:srgbClr val="252526"/>
                </a:highlight>
                <a:latin typeface="Menlo" panose="020B0609030804020204" pitchFamily="49" charset="0"/>
              </a:rPr>
              <a:t>();</a:t>
            </a:r>
            <a:endParaRPr lang="hu-HU" sz="1200" b="0" dirty="0">
              <a:solidFill>
                <a:srgbClr val="EEFFFF"/>
              </a:solidFill>
              <a:effectLst/>
              <a:highlight>
                <a:srgbClr val="252526"/>
              </a:highlight>
              <a:latin typeface="Menlo" panose="020B0609030804020204" pitchFamily="49" charset="0"/>
            </a:endParaRPr>
          </a:p>
          <a:p>
            <a:r>
              <a:rPr lang="hu-HU" sz="1200" b="0" i="1" dirty="0">
                <a:solidFill>
                  <a:srgbClr val="C792EA"/>
                </a:solidFill>
                <a:effectLst/>
                <a:highlight>
                  <a:srgbClr val="252526"/>
                </a:highlight>
                <a:latin typeface="Menlo" panose="020B0609030804020204" pitchFamily="49" charset="0"/>
              </a:rPr>
              <a:t>	</a:t>
            </a:r>
            <a:r>
              <a:rPr lang="hu-HU" sz="1200" b="0" i="1" dirty="0" err="1">
                <a:solidFill>
                  <a:srgbClr val="C792EA"/>
                </a:solidFill>
                <a:effectLst/>
                <a:highlight>
                  <a:srgbClr val="252526"/>
                </a:highlight>
                <a:latin typeface="Menlo" panose="020B0609030804020204" pitchFamily="49" charset="0"/>
              </a:rPr>
              <a:t>String</a:t>
            </a:r>
            <a:r>
              <a:rPr lang="hu-HU" sz="1200" b="0" dirty="0">
                <a:solidFill>
                  <a:srgbClr val="EEFFFF"/>
                </a:solidFill>
                <a:effectLst/>
                <a:highlight>
                  <a:srgbClr val="252526"/>
                </a:highlight>
                <a:latin typeface="Menlo" panose="020B0609030804020204" pitchFamily="49" charset="0"/>
              </a:rPr>
              <a:t> s </a:t>
            </a:r>
            <a:r>
              <a:rPr lang="hu-HU" sz="1200" b="0" dirty="0">
                <a:solidFill>
                  <a:srgbClr val="89DDFF"/>
                </a:solidFill>
                <a:effectLst/>
                <a:highlight>
                  <a:srgbClr val="252526"/>
                </a:highlight>
                <a:latin typeface="Menlo" panose="020B0609030804020204" pitchFamily="49" charset="0"/>
              </a:rPr>
              <a:t>=</a:t>
            </a:r>
            <a:r>
              <a:rPr lang="hu-HU" sz="1200" b="0" dirty="0">
                <a:solidFill>
                  <a:srgbClr val="EEFFFF"/>
                </a:solidFill>
                <a:effectLst/>
                <a:highlight>
                  <a:srgbClr val="252526"/>
                </a:highlight>
                <a:latin typeface="Menlo" panose="020B0609030804020204" pitchFamily="49" charset="0"/>
              </a:rPr>
              <a:t> k1</a:t>
            </a:r>
            <a:r>
              <a:rPr lang="hu-HU" sz="1200" b="0" dirty="0">
                <a:solidFill>
                  <a:srgbClr val="89DDFF"/>
                </a:solidFill>
                <a:effectLst/>
                <a:highlight>
                  <a:srgbClr val="252526"/>
                </a:highlight>
                <a:latin typeface="Menlo" panose="020B0609030804020204" pitchFamily="49" charset="0"/>
              </a:rPr>
              <a:t>.</a:t>
            </a:r>
            <a:r>
              <a:rPr lang="hu-HU" sz="1200" b="0" dirty="0">
                <a:solidFill>
                  <a:srgbClr val="82AAFF"/>
                </a:solidFill>
                <a:effectLst/>
                <a:highlight>
                  <a:srgbClr val="252526"/>
                </a:highlight>
                <a:latin typeface="Menlo" panose="020B0609030804020204" pitchFamily="49" charset="0"/>
              </a:rPr>
              <a:t>gyorsanFut</a:t>
            </a:r>
            <a:r>
              <a:rPr lang="hu-HU" sz="1200" b="0" dirty="0">
                <a:solidFill>
                  <a:srgbClr val="89DDFF"/>
                </a:solidFill>
                <a:effectLst/>
                <a:highlight>
                  <a:srgbClr val="252526"/>
                </a:highlight>
                <a:latin typeface="Menlo" panose="020B0609030804020204" pitchFamily="49" charset="0"/>
              </a:rPr>
              <a:t>();</a:t>
            </a:r>
            <a:r>
              <a:rPr lang="hu-HU" sz="1200" b="0" dirty="0">
                <a:solidFill>
                  <a:srgbClr val="EEFFFF"/>
                </a:solidFill>
                <a:effectLst/>
                <a:highlight>
                  <a:srgbClr val="252526"/>
                </a:highlight>
                <a:latin typeface="Menlo" panose="020B0609030804020204" pitchFamily="49" charset="0"/>
              </a:rPr>
              <a:t> </a:t>
            </a:r>
            <a:br>
              <a:rPr lang="hu-HU" sz="1200" b="0" dirty="0">
                <a:solidFill>
                  <a:srgbClr val="EEFFFF"/>
                </a:solidFill>
                <a:effectLst/>
                <a:highlight>
                  <a:srgbClr val="252526"/>
                </a:highlight>
                <a:latin typeface="Menlo" panose="020B0609030804020204" pitchFamily="49" charset="0"/>
              </a:rPr>
            </a:br>
            <a:r>
              <a:rPr lang="hu-HU" sz="1200" b="0" dirty="0">
                <a:solidFill>
                  <a:srgbClr val="89DDFF"/>
                </a:solidFill>
                <a:effectLst/>
                <a:highlight>
                  <a:srgbClr val="252526"/>
                </a:highlight>
                <a:latin typeface="Menlo" panose="020B0609030804020204" pitchFamily="49" charset="0"/>
              </a:rPr>
              <a:t>}</a:t>
            </a:r>
            <a:br>
              <a:rPr lang="hu-HU" sz="1200" b="0" dirty="0">
                <a:solidFill>
                  <a:srgbClr val="89DDFF"/>
                </a:solidFill>
                <a:effectLst/>
                <a:highlight>
                  <a:srgbClr val="252526"/>
                </a:highlight>
                <a:latin typeface="Menlo" panose="020B0609030804020204" pitchFamily="49" charset="0"/>
              </a:rPr>
            </a:br>
            <a:r>
              <a:rPr lang="en-GB" sz="1200" b="0" i="1" dirty="0">
                <a:solidFill>
                  <a:srgbClr val="546E7A"/>
                </a:solidFill>
                <a:effectLst/>
                <a:highlight>
                  <a:srgbClr val="252526"/>
                </a:highlight>
                <a:latin typeface="Menlo" panose="020B0609030804020204" pitchFamily="49" charset="0"/>
              </a:rPr>
              <a:t>// s = "</a:t>
            </a:r>
            <a:r>
              <a:rPr lang="en-GB" sz="1200" b="0" i="1" dirty="0" err="1">
                <a:solidFill>
                  <a:srgbClr val="546E7A"/>
                </a:solidFill>
                <a:effectLst/>
                <a:highlight>
                  <a:srgbClr val="252526"/>
                </a:highlight>
                <a:latin typeface="Menlo" panose="020B0609030804020204" pitchFamily="49" charset="0"/>
              </a:rPr>
              <a:t>gyorsanfut</a:t>
            </a:r>
            <a:r>
              <a:rPr lang="en-GB" sz="1200" b="0" i="1" dirty="0">
                <a:solidFill>
                  <a:srgbClr val="546E7A"/>
                </a:solidFill>
                <a:effectLst/>
                <a:highlight>
                  <a:srgbClr val="252526"/>
                </a:highlight>
                <a:latin typeface="Menlo" panose="020B0609030804020204" pitchFamily="49" charset="0"/>
              </a:rPr>
              <a:t> 1"</a:t>
            </a:r>
            <a:endParaRPr lang="en-GB" sz="1200" b="0" dirty="0">
              <a:solidFill>
                <a:srgbClr val="EEFFFF"/>
              </a:solidFill>
              <a:effectLst/>
              <a:highlight>
                <a:srgbClr val="252526"/>
              </a:highlight>
              <a:latin typeface="Menlo" panose="020B0609030804020204" pitchFamily="49" charset="0"/>
            </a:endParaRPr>
          </a:p>
        </p:txBody>
      </p:sp>
      <p:sp>
        <p:nvSpPr>
          <p:cNvPr id="5" name="TextBox 4">
            <a:extLst>
              <a:ext uri="{FF2B5EF4-FFF2-40B4-BE49-F238E27FC236}">
                <a16:creationId xmlns:a16="http://schemas.microsoft.com/office/drawing/2014/main" id="{D1569AF5-0D96-AA6E-E7A9-2AD002AD81F7}"/>
              </a:ext>
            </a:extLst>
          </p:cNvPr>
          <p:cNvSpPr txBox="1"/>
          <p:nvPr/>
        </p:nvSpPr>
        <p:spPr>
          <a:xfrm>
            <a:off x="6320010" y="2381270"/>
            <a:ext cx="5871990" cy="2677656"/>
          </a:xfrm>
          <a:prstGeom prst="rect">
            <a:avLst/>
          </a:prstGeom>
          <a:solidFill>
            <a:srgbClr val="252526"/>
          </a:solidFill>
        </p:spPr>
        <p:txBody>
          <a:bodyPr wrap="square" lIns="900000" rtlCol="0">
            <a:spAutoFit/>
          </a:bodyPr>
          <a:lstStyle/>
          <a:p>
            <a:r>
              <a:rPr lang="hu-HU" sz="1200" b="0" i="1" dirty="0">
                <a:solidFill>
                  <a:srgbClr val="FFFF00"/>
                </a:solidFill>
                <a:effectLst/>
                <a:highlight>
                  <a:srgbClr val="252526"/>
                </a:highlight>
                <a:latin typeface="Menlo" panose="020B0609030804020204" pitchFamily="49" charset="0"/>
              </a:rPr>
              <a:t>// Objektum-</a:t>
            </a:r>
            <a:r>
              <a:rPr lang="hu-HU" sz="1200" i="1" dirty="0">
                <a:solidFill>
                  <a:srgbClr val="FFFF00"/>
                </a:solidFill>
                <a:highlight>
                  <a:srgbClr val="252526"/>
                </a:highlight>
                <a:latin typeface="Menlo" panose="020B0609030804020204" pitchFamily="49" charset="0"/>
              </a:rPr>
              <a:t>összetétellel</a:t>
            </a:r>
            <a:endParaRPr lang="hu-HU" sz="1200" b="0" dirty="0">
              <a:solidFill>
                <a:srgbClr val="FFFF00"/>
              </a:solidFill>
              <a:effectLst/>
              <a:highlight>
                <a:srgbClr val="252526"/>
              </a:highlight>
              <a:latin typeface="Menlo" panose="020B0609030804020204" pitchFamily="49" charset="0"/>
            </a:endParaRPr>
          </a:p>
          <a:p>
            <a:r>
              <a:rPr lang="en-GB" sz="1200" b="0" dirty="0">
                <a:solidFill>
                  <a:srgbClr val="C792EA"/>
                </a:solidFill>
                <a:effectLst/>
                <a:highlight>
                  <a:srgbClr val="252526"/>
                </a:highlight>
                <a:latin typeface="Menlo" panose="020B0609030804020204" pitchFamily="49" charset="0"/>
              </a:rPr>
              <a:t>class</a:t>
            </a:r>
            <a:r>
              <a:rPr lang="en-GB" sz="1200" b="0" dirty="0">
                <a:solidFill>
                  <a:srgbClr val="EEFFFF"/>
                </a:solidFill>
                <a:effectLst/>
                <a:highlight>
                  <a:srgbClr val="252526"/>
                </a:highlight>
                <a:latin typeface="Menlo" panose="020B0609030804020204" pitchFamily="49" charset="0"/>
              </a:rPr>
              <a:t> </a:t>
            </a:r>
            <a:r>
              <a:rPr lang="en-GB" sz="1200" b="0" dirty="0" err="1">
                <a:solidFill>
                  <a:srgbClr val="FFCB6B"/>
                </a:solidFill>
                <a:effectLst/>
                <a:highlight>
                  <a:srgbClr val="252526"/>
                </a:highlight>
                <a:latin typeface="Menlo" panose="020B0609030804020204" pitchFamily="49" charset="0"/>
              </a:rPr>
              <a:t>Gerinces</a:t>
            </a:r>
            <a:r>
              <a:rPr lang="en-GB" sz="1200" b="0" dirty="0">
                <a:solidFill>
                  <a:srgbClr val="EEFFFF"/>
                </a:solidFill>
                <a:effectLst/>
                <a:highlight>
                  <a:srgbClr val="252526"/>
                </a:highlight>
                <a:latin typeface="Menlo" panose="020B0609030804020204" pitchFamily="49" charset="0"/>
              </a:rPr>
              <a:t> </a:t>
            </a:r>
            <a:r>
              <a:rPr lang="en-GB" sz="1200" b="0" dirty="0">
                <a:solidFill>
                  <a:srgbClr val="89DDFF"/>
                </a:solidFill>
                <a:effectLst/>
                <a:highlight>
                  <a:srgbClr val="252526"/>
                </a:highlight>
                <a:latin typeface="Menlo" panose="020B0609030804020204" pitchFamily="49" charset="0"/>
              </a:rPr>
              <a:t>{</a:t>
            </a:r>
            <a:r>
              <a:rPr lang="en-GB" sz="1200" b="0" dirty="0">
                <a:solidFill>
                  <a:srgbClr val="EEFFFF"/>
                </a:solidFill>
                <a:effectLst/>
                <a:highlight>
                  <a:srgbClr val="252526"/>
                </a:highlight>
                <a:latin typeface="Menlo" panose="020B0609030804020204" pitchFamily="49" charset="0"/>
              </a:rPr>
              <a:t> </a:t>
            </a:r>
          </a:p>
          <a:p>
            <a:r>
              <a:rPr lang="en-GB" sz="1200" dirty="0">
                <a:solidFill>
                  <a:srgbClr val="EEFFFF"/>
                </a:solidFill>
                <a:highlight>
                  <a:srgbClr val="252526"/>
                </a:highlight>
                <a:latin typeface="Menlo" panose="020B0609030804020204" pitchFamily="49" charset="0"/>
              </a:rPr>
              <a:t>	</a:t>
            </a:r>
            <a:r>
              <a:rPr lang="en-GB" sz="1200" b="0" dirty="0">
                <a:solidFill>
                  <a:srgbClr val="C792EA"/>
                </a:solidFill>
                <a:effectLst/>
                <a:highlight>
                  <a:srgbClr val="252526"/>
                </a:highlight>
                <a:latin typeface="Menlo" panose="020B0609030804020204" pitchFamily="49" charset="0"/>
              </a:rPr>
              <a:t>public</a:t>
            </a:r>
            <a:r>
              <a:rPr lang="en-GB" sz="1200" b="0" dirty="0">
                <a:solidFill>
                  <a:srgbClr val="EEFFFF"/>
                </a:solidFill>
                <a:effectLst/>
                <a:highlight>
                  <a:srgbClr val="252526"/>
                </a:highlight>
                <a:latin typeface="Menlo" panose="020B0609030804020204" pitchFamily="49" charset="0"/>
              </a:rPr>
              <a:t> </a:t>
            </a:r>
            <a:r>
              <a:rPr lang="en-GB" sz="1200" b="0" i="1" dirty="0">
                <a:solidFill>
                  <a:srgbClr val="C792EA"/>
                </a:solidFill>
                <a:effectLst/>
                <a:highlight>
                  <a:srgbClr val="252526"/>
                </a:highlight>
                <a:latin typeface="Menlo" panose="020B0609030804020204" pitchFamily="49" charset="0"/>
              </a:rPr>
              <a:t>String</a:t>
            </a:r>
            <a:r>
              <a:rPr lang="en-GB" sz="1200" b="0" dirty="0">
                <a:solidFill>
                  <a:srgbClr val="EEFFFF"/>
                </a:solidFill>
                <a:effectLst/>
                <a:highlight>
                  <a:srgbClr val="252526"/>
                </a:highlight>
                <a:latin typeface="Menlo" panose="020B0609030804020204" pitchFamily="49" charset="0"/>
              </a:rPr>
              <a:t> </a:t>
            </a:r>
            <a:r>
              <a:rPr lang="en-GB" sz="1200" b="0" dirty="0" err="1">
                <a:solidFill>
                  <a:srgbClr val="82AAFF"/>
                </a:solidFill>
                <a:effectLst/>
                <a:highlight>
                  <a:srgbClr val="252526"/>
                </a:highlight>
                <a:latin typeface="Menlo" panose="020B0609030804020204" pitchFamily="49" charset="0"/>
              </a:rPr>
              <a:t>fut</a:t>
            </a:r>
            <a:r>
              <a:rPr lang="en-GB" sz="1200" b="0" dirty="0">
                <a:solidFill>
                  <a:srgbClr val="89DDFF"/>
                </a:solidFill>
                <a:effectLst/>
                <a:highlight>
                  <a:srgbClr val="252526"/>
                </a:highlight>
                <a:latin typeface="Menlo" panose="020B0609030804020204" pitchFamily="49" charset="0"/>
              </a:rPr>
              <a:t>()</a:t>
            </a:r>
            <a:r>
              <a:rPr lang="en-GB" sz="1200" b="0" dirty="0">
                <a:solidFill>
                  <a:srgbClr val="EEFFFF"/>
                </a:solidFill>
                <a:effectLst/>
                <a:highlight>
                  <a:srgbClr val="252526"/>
                </a:highlight>
                <a:latin typeface="Menlo" panose="020B0609030804020204" pitchFamily="49" charset="0"/>
              </a:rPr>
              <a:t> </a:t>
            </a:r>
            <a:r>
              <a:rPr lang="en-GB" sz="1200" b="0" dirty="0">
                <a:solidFill>
                  <a:srgbClr val="89DDFF"/>
                </a:solidFill>
                <a:effectLst/>
                <a:highlight>
                  <a:srgbClr val="252526"/>
                </a:highlight>
                <a:latin typeface="Menlo" panose="020B0609030804020204" pitchFamily="49" charset="0"/>
              </a:rPr>
              <a:t>{</a:t>
            </a:r>
            <a:r>
              <a:rPr lang="en-GB" sz="1200" b="0" dirty="0">
                <a:solidFill>
                  <a:srgbClr val="EEFFFF"/>
                </a:solidFill>
                <a:effectLst/>
                <a:highlight>
                  <a:srgbClr val="252526"/>
                </a:highlight>
                <a:latin typeface="Menlo" panose="020B0609030804020204" pitchFamily="49" charset="0"/>
              </a:rPr>
              <a:t> </a:t>
            </a:r>
            <a:r>
              <a:rPr lang="en-GB" sz="1200" b="0" i="1" dirty="0">
                <a:solidFill>
                  <a:srgbClr val="C792EA"/>
                </a:solidFill>
                <a:effectLst/>
                <a:highlight>
                  <a:srgbClr val="252526"/>
                </a:highlight>
                <a:latin typeface="Menlo" panose="020B0609030804020204" pitchFamily="49" charset="0"/>
              </a:rPr>
              <a:t>return</a:t>
            </a:r>
            <a:r>
              <a:rPr lang="en-GB" sz="1200" b="0" dirty="0">
                <a:solidFill>
                  <a:srgbClr val="EEFFFF"/>
                </a:solidFill>
                <a:effectLst/>
                <a:highlight>
                  <a:srgbClr val="252526"/>
                </a:highlight>
                <a:latin typeface="Menlo" panose="020B0609030804020204" pitchFamily="49" charset="0"/>
              </a:rPr>
              <a:t> </a:t>
            </a:r>
            <a:r>
              <a:rPr lang="en-GB" sz="1200" b="0" dirty="0">
                <a:solidFill>
                  <a:srgbClr val="89DDFF"/>
                </a:solidFill>
                <a:effectLst/>
                <a:highlight>
                  <a:srgbClr val="252526"/>
                </a:highlight>
                <a:latin typeface="Menlo" panose="020B0609030804020204" pitchFamily="49" charset="0"/>
              </a:rPr>
              <a:t>"</a:t>
            </a:r>
            <a:r>
              <a:rPr lang="en-GB" sz="1200" b="0" dirty="0" err="1">
                <a:solidFill>
                  <a:srgbClr val="C3E88D"/>
                </a:solidFill>
                <a:effectLst/>
                <a:highlight>
                  <a:srgbClr val="252526"/>
                </a:highlight>
                <a:latin typeface="Menlo" panose="020B0609030804020204" pitchFamily="49" charset="0"/>
              </a:rPr>
              <a:t>fut</a:t>
            </a:r>
            <a:r>
              <a:rPr lang="en-GB" sz="1200" b="0" dirty="0">
                <a:solidFill>
                  <a:srgbClr val="89DDFF"/>
                </a:solidFill>
                <a:effectLst/>
                <a:highlight>
                  <a:srgbClr val="252526"/>
                </a:highlight>
                <a:latin typeface="Menlo" panose="020B0609030804020204" pitchFamily="49" charset="0"/>
              </a:rPr>
              <a:t>"; }</a:t>
            </a:r>
          </a:p>
          <a:p>
            <a:r>
              <a:rPr lang="en-GB" sz="1200" b="0" dirty="0">
                <a:solidFill>
                  <a:srgbClr val="89DDFF"/>
                </a:solidFill>
                <a:effectLst/>
                <a:highlight>
                  <a:srgbClr val="252526"/>
                </a:highlight>
                <a:latin typeface="Menlo" panose="020B0609030804020204" pitchFamily="49" charset="0"/>
              </a:rPr>
              <a:t>}</a:t>
            </a:r>
            <a:endParaRPr lang="en-GB" sz="1200" b="0" dirty="0">
              <a:solidFill>
                <a:srgbClr val="EEFFFF"/>
              </a:solidFill>
              <a:effectLst/>
              <a:highlight>
                <a:srgbClr val="252526"/>
              </a:highlight>
              <a:latin typeface="Menlo" panose="020B0609030804020204" pitchFamily="49" charset="0"/>
            </a:endParaRPr>
          </a:p>
          <a:p>
            <a:r>
              <a:rPr lang="en-GB" sz="1200" b="0" dirty="0">
                <a:solidFill>
                  <a:srgbClr val="C792EA"/>
                </a:solidFill>
                <a:effectLst/>
                <a:highlight>
                  <a:srgbClr val="252526"/>
                </a:highlight>
                <a:latin typeface="Menlo" panose="020B0609030804020204" pitchFamily="49" charset="0"/>
              </a:rPr>
              <a:t>class</a:t>
            </a:r>
            <a:r>
              <a:rPr lang="en-GB" sz="1200" b="0" dirty="0">
                <a:solidFill>
                  <a:srgbClr val="EEFFFF"/>
                </a:solidFill>
                <a:effectLst/>
                <a:highlight>
                  <a:srgbClr val="252526"/>
                </a:highlight>
                <a:latin typeface="Menlo" panose="020B0609030804020204" pitchFamily="49" charset="0"/>
              </a:rPr>
              <a:t> </a:t>
            </a:r>
            <a:r>
              <a:rPr lang="en-GB" sz="1200" b="0" dirty="0" err="1">
                <a:solidFill>
                  <a:srgbClr val="FFCB6B"/>
                </a:solidFill>
                <a:effectLst/>
                <a:highlight>
                  <a:srgbClr val="252526"/>
                </a:highlight>
                <a:latin typeface="Menlo" panose="020B0609030804020204" pitchFamily="49" charset="0"/>
              </a:rPr>
              <a:t>Kutya</a:t>
            </a:r>
            <a:r>
              <a:rPr lang="en-GB" sz="1200" b="0" dirty="0">
                <a:solidFill>
                  <a:srgbClr val="EEFFFF"/>
                </a:solidFill>
                <a:effectLst/>
                <a:highlight>
                  <a:srgbClr val="252526"/>
                </a:highlight>
                <a:latin typeface="Menlo" panose="020B0609030804020204" pitchFamily="49" charset="0"/>
              </a:rPr>
              <a:t> </a:t>
            </a:r>
            <a:r>
              <a:rPr lang="en-GB" sz="1200" b="0" dirty="0">
                <a:solidFill>
                  <a:srgbClr val="89DDFF"/>
                </a:solidFill>
                <a:effectLst/>
                <a:highlight>
                  <a:srgbClr val="252526"/>
                </a:highlight>
                <a:latin typeface="Menlo" panose="020B0609030804020204" pitchFamily="49" charset="0"/>
              </a:rPr>
              <a:t>{</a:t>
            </a:r>
            <a:endParaRPr lang="en-GB" sz="1200" b="0" dirty="0">
              <a:solidFill>
                <a:srgbClr val="EEFFFF"/>
              </a:solidFill>
              <a:effectLst/>
              <a:highlight>
                <a:srgbClr val="252526"/>
              </a:highlight>
              <a:latin typeface="Menlo" panose="020B0609030804020204" pitchFamily="49" charset="0"/>
            </a:endParaRPr>
          </a:p>
          <a:p>
            <a:pPr lvl="1"/>
            <a:r>
              <a:rPr lang="en-GB" sz="1200" b="0" i="1" dirty="0" err="1">
                <a:solidFill>
                  <a:srgbClr val="C792EA"/>
                </a:solidFill>
                <a:effectLst/>
                <a:highlight>
                  <a:srgbClr val="252526"/>
                </a:highlight>
                <a:latin typeface="Menlo" panose="020B0609030804020204" pitchFamily="49" charset="0"/>
              </a:rPr>
              <a:t>Gerinces</a:t>
            </a:r>
            <a:r>
              <a:rPr lang="en-GB" sz="1200" b="0" dirty="0">
                <a:solidFill>
                  <a:srgbClr val="EEFFFF"/>
                </a:solidFill>
                <a:effectLst/>
                <a:highlight>
                  <a:srgbClr val="252526"/>
                </a:highlight>
                <a:latin typeface="Menlo" panose="020B0609030804020204" pitchFamily="49" charset="0"/>
              </a:rPr>
              <a:t> g </a:t>
            </a:r>
            <a:r>
              <a:rPr lang="en-GB" sz="1200" b="0" dirty="0">
                <a:solidFill>
                  <a:srgbClr val="89DDFF"/>
                </a:solidFill>
                <a:effectLst/>
                <a:highlight>
                  <a:srgbClr val="252526"/>
                </a:highlight>
                <a:latin typeface="Menlo" panose="020B0609030804020204" pitchFamily="49" charset="0"/>
              </a:rPr>
              <a:t>=</a:t>
            </a:r>
            <a:r>
              <a:rPr lang="en-GB" sz="1200" b="0" dirty="0">
                <a:solidFill>
                  <a:srgbClr val="EEFFFF"/>
                </a:solidFill>
                <a:effectLst/>
                <a:highlight>
                  <a:srgbClr val="252526"/>
                </a:highlight>
                <a:latin typeface="Menlo" panose="020B0609030804020204" pitchFamily="49" charset="0"/>
              </a:rPr>
              <a:t> </a:t>
            </a:r>
            <a:r>
              <a:rPr lang="en-GB" sz="1200" b="0" i="1" dirty="0">
                <a:solidFill>
                  <a:srgbClr val="C792EA"/>
                </a:solidFill>
                <a:effectLst/>
                <a:highlight>
                  <a:srgbClr val="252526"/>
                </a:highlight>
                <a:latin typeface="Menlo" panose="020B0609030804020204" pitchFamily="49" charset="0"/>
              </a:rPr>
              <a:t>new</a:t>
            </a:r>
            <a:r>
              <a:rPr lang="en-GB" sz="1200" b="0" dirty="0">
                <a:solidFill>
                  <a:srgbClr val="EEFFFF"/>
                </a:solidFill>
                <a:effectLst/>
                <a:highlight>
                  <a:srgbClr val="252526"/>
                </a:highlight>
                <a:latin typeface="Menlo" panose="020B0609030804020204" pitchFamily="49" charset="0"/>
              </a:rPr>
              <a:t> </a:t>
            </a:r>
            <a:r>
              <a:rPr lang="en-GB" sz="1200" b="0" dirty="0" err="1">
                <a:solidFill>
                  <a:srgbClr val="82AAFF"/>
                </a:solidFill>
                <a:effectLst/>
                <a:highlight>
                  <a:srgbClr val="252526"/>
                </a:highlight>
                <a:latin typeface="Menlo" panose="020B0609030804020204" pitchFamily="49" charset="0"/>
              </a:rPr>
              <a:t>Gerinces</a:t>
            </a:r>
            <a:r>
              <a:rPr lang="en-GB" sz="1200" b="0" dirty="0">
                <a:solidFill>
                  <a:srgbClr val="89DDFF"/>
                </a:solidFill>
                <a:effectLst/>
                <a:highlight>
                  <a:srgbClr val="252526"/>
                </a:highlight>
                <a:latin typeface="Menlo" panose="020B0609030804020204" pitchFamily="49" charset="0"/>
              </a:rPr>
              <a:t>();</a:t>
            </a:r>
            <a:endParaRPr lang="en-GB" sz="1200" b="0" dirty="0">
              <a:solidFill>
                <a:srgbClr val="EEFFFF"/>
              </a:solidFill>
              <a:effectLst/>
              <a:highlight>
                <a:srgbClr val="252526"/>
              </a:highlight>
              <a:latin typeface="Menlo" panose="020B0609030804020204" pitchFamily="49" charset="0"/>
            </a:endParaRPr>
          </a:p>
          <a:p>
            <a:pPr lvl="1"/>
            <a:r>
              <a:rPr lang="en-GB" sz="1200" b="0" dirty="0">
                <a:solidFill>
                  <a:srgbClr val="C792EA"/>
                </a:solidFill>
                <a:effectLst/>
                <a:highlight>
                  <a:srgbClr val="252526"/>
                </a:highlight>
                <a:latin typeface="Menlo" panose="020B0609030804020204" pitchFamily="49" charset="0"/>
              </a:rPr>
              <a:t>public</a:t>
            </a:r>
            <a:r>
              <a:rPr lang="en-GB" sz="1200" b="0" dirty="0">
                <a:solidFill>
                  <a:srgbClr val="EEFFFF"/>
                </a:solidFill>
                <a:effectLst/>
                <a:highlight>
                  <a:srgbClr val="252526"/>
                </a:highlight>
                <a:latin typeface="Menlo" panose="020B0609030804020204" pitchFamily="49" charset="0"/>
              </a:rPr>
              <a:t> </a:t>
            </a:r>
            <a:r>
              <a:rPr lang="en-GB" sz="1200" b="0" i="1" dirty="0">
                <a:solidFill>
                  <a:srgbClr val="C792EA"/>
                </a:solidFill>
                <a:effectLst/>
                <a:highlight>
                  <a:srgbClr val="252526"/>
                </a:highlight>
                <a:latin typeface="Menlo" panose="020B0609030804020204" pitchFamily="49" charset="0"/>
              </a:rPr>
              <a:t>String</a:t>
            </a:r>
            <a:r>
              <a:rPr lang="en-GB" sz="1200" b="0" dirty="0">
                <a:solidFill>
                  <a:srgbClr val="EEFFFF"/>
                </a:solidFill>
                <a:effectLst/>
                <a:highlight>
                  <a:srgbClr val="252526"/>
                </a:highlight>
                <a:latin typeface="Menlo" panose="020B0609030804020204" pitchFamily="49" charset="0"/>
              </a:rPr>
              <a:t> </a:t>
            </a:r>
            <a:r>
              <a:rPr lang="en-GB" sz="1200" b="0" dirty="0" err="1">
                <a:solidFill>
                  <a:srgbClr val="82AAFF"/>
                </a:solidFill>
                <a:effectLst/>
                <a:highlight>
                  <a:srgbClr val="252526"/>
                </a:highlight>
                <a:latin typeface="Menlo" panose="020B0609030804020204" pitchFamily="49" charset="0"/>
              </a:rPr>
              <a:t>gyorsanFut</a:t>
            </a:r>
            <a:r>
              <a:rPr lang="en-GB" sz="1200" b="0" dirty="0">
                <a:solidFill>
                  <a:srgbClr val="89DDFF"/>
                </a:solidFill>
                <a:effectLst/>
                <a:highlight>
                  <a:srgbClr val="252526"/>
                </a:highlight>
                <a:latin typeface="Menlo" panose="020B0609030804020204" pitchFamily="49" charset="0"/>
              </a:rPr>
              <a:t>()</a:t>
            </a:r>
            <a:r>
              <a:rPr lang="en-GB" sz="1200" b="0" dirty="0">
                <a:solidFill>
                  <a:srgbClr val="EEFFFF"/>
                </a:solidFill>
                <a:effectLst/>
                <a:highlight>
                  <a:srgbClr val="252526"/>
                </a:highlight>
                <a:latin typeface="Menlo" panose="020B0609030804020204" pitchFamily="49" charset="0"/>
              </a:rPr>
              <a:t> </a:t>
            </a:r>
            <a:r>
              <a:rPr lang="en-GB" sz="1200" b="0" dirty="0">
                <a:solidFill>
                  <a:srgbClr val="89DDFF"/>
                </a:solidFill>
                <a:effectLst/>
                <a:highlight>
                  <a:srgbClr val="252526"/>
                </a:highlight>
                <a:latin typeface="Menlo" panose="020B0609030804020204" pitchFamily="49" charset="0"/>
              </a:rPr>
              <a:t>{</a:t>
            </a:r>
          </a:p>
          <a:p>
            <a:pPr lvl="1"/>
            <a:r>
              <a:rPr lang="en-GB" sz="1200" i="1" dirty="0">
                <a:solidFill>
                  <a:srgbClr val="89DDFF"/>
                </a:solidFill>
                <a:highlight>
                  <a:srgbClr val="252526"/>
                </a:highlight>
                <a:latin typeface="Menlo" panose="020B0609030804020204" pitchFamily="49" charset="0"/>
              </a:rPr>
              <a:t>	</a:t>
            </a:r>
            <a:r>
              <a:rPr lang="en-GB" sz="1200" b="0" i="1" dirty="0">
                <a:solidFill>
                  <a:srgbClr val="C792EA"/>
                </a:solidFill>
                <a:effectLst/>
                <a:highlight>
                  <a:srgbClr val="252526"/>
                </a:highlight>
                <a:latin typeface="Menlo" panose="020B0609030804020204" pitchFamily="49" charset="0"/>
              </a:rPr>
              <a:t>return</a:t>
            </a:r>
            <a:r>
              <a:rPr lang="en-GB" sz="1200" b="0" dirty="0">
                <a:solidFill>
                  <a:srgbClr val="EEFFFF"/>
                </a:solidFill>
                <a:effectLst/>
                <a:highlight>
                  <a:srgbClr val="252526"/>
                </a:highlight>
                <a:latin typeface="Menlo" panose="020B0609030804020204" pitchFamily="49" charset="0"/>
              </a:rPr>
              <a:t> </a:t>
            </a:r>
            <a:r>
              <a:rPr lang="en-GB" sz="1200" b="0" dirty="0">
                <a:solidFill>
                  <a:srgbClr val="89DDFF"/>
                </a:solidFill>
                <a:effectLst/>
                <a:highlight>
                  <a:srgbClr val="252526"/>
                </a:highlight>
                <a:latin typeface="Menlo" panose="020B0609030804020204" pitchFamily="49" charset="0"/>
              </a:rPr>
              <a:t>"</a:t>
            </a:r>
            <a:r>
              <a:rPr lang="en-GB" sz="1200" b="0" dirty="0" err="1">
                <a:solidFill>
                  <a:srgbClr val="C3E88D"/>
                </a:solidFill>
                <a:effectLst/>
                <a:highlight>
                  <a:srgbClr val="252526"/>
                </a:highlight>
                <a:latin typeface="Menlo" panose="020B0609030804020204" pitchFamily="49" charset="0"/>
              </a:rPr>
              <a:t>gyorsan</a:t>
            </a:r>
            <a:r>
              <a:rPr lang="en-GB" sz="1200" b="0" dirty="0">
                <a:solidFill>
                  <a:srgbClr val="89DDFF"/>
                </a:solidFill>
                <a:effectLst/>
                <a:highlight>
                  <a:srgbClr val="252526"/>
                </a:highlight>
                <a:latin typeface="Menlo" panose="020B0609030804020204" pitchFamily="49" charset="0"/>
              </a:rPr>
              <a:t>"</a:t>
            </a:r>
            <a:r>
              <a:rPr lang="en-GB" sz="1200" b="0" dirty="0">
                <a:solidFill>
                  <a:srgbClr val="EEFFFF"/>
                </a:solidFill>
                <a:effectLst/>
                <a:highlight>
                  <a:srgbClr val="252526"/>
                </a:highlight>
                <a:latin typeface="Menlo" panose="020B0609030804020204" pitchFamily="49" charset="0"/>
              </a:rPr>
              <a:t> </a:t>
            </a:r>
            <a:r>
              <a:rPr lang="en-GB" sz="1200" b="0" dirty="0">
                <a:solidFill>
                  <a:srgbClr val="89DDFF"/>
                </a:solidFill>
                <a:effectLst/>
                <a:highlight>
                  <a:srgbClr val="252526"/>
                </a:highlight>
                <a:latin typeface="Menlo" panose="020B0609030804020204" pitchFamily="49" charset="0"/>
              </a:rPr>
              <a:t>+</a:t>
            </a:r>
            <a:r>
              <a:rPr lang="en-GB" sz="1200" b="0" dirty="0">
                <a:solidFill>
                  <a:srgbClr val="EEFFFF"/>
                </a:solidFill>
                <a:effectLst/>
                <a:highlight>
                  <a:srgbClr val="252526"/>
                </a:highlight>
                <a:latin typeface="Menlo" panose="020B0609030804020204" pitchFamily="49" charset="0"/>
              </a:rPr>
              <a:t> </a:t>
            </a:r>
            <a:r>
              <a:rPr lang="en-GB" sz="1200" b="0" dirty="0" err="1">
                <a:solidFill>
                  <a:srgbClr val="EEFFFF"/>
                </a:solidFill>
                <a:effectLst/>
                <a:highlight>
                  <a:srgbClr val="252526"/>
                </a:highlight>
                <a:latin typeface="Menlo" panose="020B0609030804020204" pitchFamily="49" charset="0"/>
              </a:rPr>
              <a:t>g</a:t>
            </a:r>
            <a:r>
              <a:rPr lang="en-GB" sz="1200" b="0" dirty="0" err="1">
                <a:solidFill>
                  <a:srgbClr val="89DDFF"/>
                </a:solidFill>
                <a:effectLst/>
                <a:highlight>
                  <a:srgbClr val="252526"/>
                </a:highlight>
                <a:latin typeface="Menlo" panose="020B0609030804020204" pitchFamily="49" charset="0"/>
              </a:rPr>
              <a:t>.</a:t>
            </a:r>
            <a:r>
              <a:rPr lang="en-GB" sz="1200" b="0" dirty="0" err="1">
                <a:solidFill>
                  <a:srgbClr val="82AAFF"/>
                </a:solidFill>
                <a:effectLst/>
                <a:highlight>
                  <a:srgbClr val="252526"/>
                </a:highlight>
                <a:latin typeface="Menlo" panose="020B0609030804020204" pitchFamily="49" charset="0"/>
              </a:rPr>
              <a:t>fut</a:t>
            </a:r>
            <a:r>
              <a:rPr lang="en-GB" sz="1200" b="0" dirty="0">
                <a:solidFill>
                  <a:srgbClr val="89DDFF"/>
                </a:solidFill>
                <a:effectLst/>
                <a:highlight>
                  <a:srgbClr val="252526"/>
                </a:highlight>
                <a:latin typeface="Menlo" panose="020B0609030804020204" pitchFamily="49" charset="0"/>
              </a:rPr>
              <a:t>();</a:t>
            </a:r>
          </a:p>
          <a:p>
            <a:pPr lvl="1"/>
            <a:r>
              <a:rPr lang="en-GB" sz="1200" b="0" dirty="0">
                <a:solidFill>
                  <a:srgbClr val="89DDFF"/>
                </a:solidFill>
                <a:effectLst/>
                <a:highlight>
                  <a:srgbClr val="252526"/>
                </a:highlight>
                <a:latin typeface="Menlo" panose="020B0609030804020204" pitchFamily="49" charset="0"/>
              </a:rPr>
              <a:t>}</a:t>
            </a:r>
            <a:endParaRPr lang="en-GB" sz="1200" b="0" dirty="0">
              <a:solidFill>
                <a:srgbClr val="EEFFFF"/>
              </a:solidFill>
              <a:effectLst/>
              <a:highlight>
                <a:srgbClr val="252526"/>
              </a:highlight>
              <a:latin typeface="Menlo" panose="020B0609030804020204" pitchFamily="49" charset="0"/>
            </a:endParaRPr>
          </a:p>
          <a:p>
            <a:r>
              <a:rPr lang="en-GB" sz="1200" b="0" dirty="0">
                <a:solidFill>
                  <a:srgbClr val="89DDFF"/>
                </a:solidFill>
                <a:effectLst/>
                <a:highlight>
                  <a:srgbClr val="252526"/>
                </a:highlight>
                <a:latin typeface="Menlo" panose="020B0609030804020204" pitchFamily="49" charset="0"/>
              </a:rPr>
              <a:t>}</a:t>
            </a:r>
            <a:endParaRPr lang="en-GB" sz="1200" b="0" dirty="0">
              <a:solidFill>
                <a:srgbClr val="EEFFFF"/>
              </a:solidFill>
              <a:effectLst/>
              <a:highlight>
                <a:srgbClr val="252526"/>
              </a:highlight>
              <a:latin typeface="Menlo" panose="020B0609030804020204" pitchFamily="49" charset="0"/>
            </a:endParaRPr>
          </a:p>
          <a:p>
            <a:r>
              <a:rPr lang="en-GB" sz="1200" b="0" dirty="0">
                <a:solidFill>
                  <a:srgbClr val="82AAFF"/>
                </a:solidFill>
                <a:effectLst/>
                <a:highlight>
                  <a:srgbClr val="252526"/>
                </a:highlight>
                <a:latin typeface="Menlo" panose="020B0609030804020204" pitchFamily="49" charset="0"/>
              </a:rPr>
              <a:t>main </a:t>
            </a:r>
            <a:r>
              <a:rPr lang="en-GB" sz="1200" b="0" dirty="0">
                <a:solidFill>
                  <a:srgbClr val="89DDFF"/>
                </a:solidFill>
                <a:effectLst/>
                <a:highlight>
                  <a:srgbClr val="252526"/>
                </a:highlight>
                <a:latin typeface="Menlo" panose="020B0609030804020204" pitchFamily="49" charset="0"/>
              </a:rPr>
              <a:t>()</a:t>
            </a:r>
            <a:r>
              <a:rPr lang="en-GB" sz="1200" b="0" dirty="0">
                <a:solidFill>
                  <a:srgbClr val="EEFFFF"/>
                </a:solidFill>
                <a:effectLst/>
                <a:highlight>
                  <a:srgbClr val="252526"/>
                </a:highlight>
                <a:latin typeface="Menlo" panose="020B0609030804020204" pitchFamily="49" charset="0"/>
              </a:rPr>
              <a:t> </a:t>
            </a:r>
            <a:r>
              <a:rPr lang="en-GB" sz="1200" b="0" dirty="0">
                <a:solidFill>
                  <a:srgbClr val="89DDFF"/>
                </a:solidFill>
                <a:effectLst/>
                <a:highlight>
                  <a:srgbClr val="252526"/>
                </a:highlight>
                <a:latin typeface="Menlo" panose="020B0609030804020204" pitchFamily="49" charset="0"/>
              </a:rPr>
              <a:t>{</a:t>
            </a:r>
            <a:endParaRPr lang="en-GB" sz="1200" b="0" dirty="0">
              <a:solidFill>
                <a:srgbClr val="EEFFFF"/>
              </a:solidFill>
              <a:effectLst/>
              <a:highlight>
                <a:srgbClr val="252526"/>
              </a:highlight>
              <a:latin typeface="Menlo" panose="020B0609030804020204" pitchFamily="49" charset="0"/>
            </a:endParaRPr>
          </a:p>
          <a:p>
            <a:r>
              <a:rPr lang="en-GB" sz="1200" b="0" i="1" dirty="0">
                <a:solidFill>
                  <a:srgbClr val="C792EA"/>
                </a:solidFill>
                <a:effectLst/>
                <a:highlight>
                  <a:srgbClr val="252526"/>
                </a:highlight>
                <a:latin typeface="Menlo" panose="020B0609030804020204" pitchFamily="49" charset="0"/>
              </a:rPr>
              <a:t>	</a:t>
            </a:r>
            <a:r>
              <a:rPr lang="en-GB" sz="1200" b="0" i="1" dirty="0" err="1">
                <a:solidFill>
                  <a:srgbClr val="C792EA"/>
                </a:solidFill>
                <a:effectLst/>
                <a:highlight>
                  <a:srgbClr val="252526"/>
                </a:highlight>
                <a:latin typeface="Menlo" panose="020B0609030804020204" pitchFamily="49" charset="0"/>
              </a:rPr>
              <a:t>Kutya</a:t>
            </a:r>
            <a:r>
              <a:rPr lang="en-GB" sz="1200" b="0" dirty="0">
                <a:solidFill>
                  <a:srgbClr val="EEFFFF"/>
                </a:solidFill>
                <a:effectLst/>
                <a:highlight>
                  <a:srgbClr val="252526"/>
                </a:highlight>
                <a:latin typeface="Menlo" panose="020B0609030804020204" pitchFamily="49" charset="0"/>
              </a:rPr>
              <a:t> k1 </a:t>
            </a:r>
            <a:r>
              <a:rPr lang="en-GB" sz="1200" b="0" dirty="0">
                <a:solidFill>
                  <a:srgbClr val="89DDFF"/>
                </a:solidFill>
                <a:effectLst/>
                <a:highlight>
                  <a:srgbClr val="252526"/>
                </a:highlight>
                <a:latin typeface="Menlo" panose="020B0609030804020204" pitchFamily="49" charset="0"/>
              </a:rPr>
              <a:t>=</a:t>
            </a:r>
            <a:r>
              <a:rPr lang="en-GB" sz="1200" b="0" dirty="0">
                <a:solidFill>
                  <a:srgbClr val="EEFFFF"/>
                </a:solidFill>
                <a:effectLst/>
                <a:highlight>
                  <a:srgbClr val="252526"/>
                </a:highlight>
                <a:latin typeface="Menlo" panose="020B0609030804020204" pitchFamily="49" charset="0"/>
              </a:rPr>
              <a:t> </a:t>
            </a:r>
            <a:r>
              <a:rPr lang="en-GB" sz="1200" b="0" i="1" dirty="0">
                <a:solidFill>
                  <a:srgbClr val="C792EA"/>
                </a:solidFill>
                <a:effectLst/>
                <a:highlight>
                  <a:srgbClr val="252526"/>
                </a:highlight>
                <a:latin typeface="Menlo" panose="020B0609030804020204" pitchFamily="49" charset="0"/>
              </a:rPr>
              <a:t>new</a:t>
            </a:r>
            <a:r>
              <a:rPr lang="en-GB" sz="1200" b="0" dirty="0">
                <a:solidFill>
                  <a:srgbClr val="EEFFFF"/>
                </a:solidFill>
                <a:effectLst/>
                <a:highlight>
                  <a:srgbClr val="252526"/>
                </a:highlight>
                <a:latin typeface="Menlo" panose="020B0609030804020204" pitchFamily="49" charset="0"/>
              </a:rPr>
              <a:t> </a:t>
            </a:r>
            <a:r>
              <a:rPr lang="en-GB" sz="1200" b="0" dirty="0" err="1">
                <a:solidFill>
                  <a:srgbClr val="82AAFF"/>
                </a:solidFill>
                <a:effectLst/>
                <a:highlight>
                  <a:srgbClr val="252526"/>
                </a:highlight>
                <a:latin typeface="Menlo" panose="020B0609030804020204" pitchFamily="49" charset="0"/>
              </a:rPr>
              <a:t>Kutya</a:t>
            </a:r>
            <a:r>
              <a:rPr lang="en-GB" sz="1200" b="0" dirty="0">
                <a:solidFill>
                  <a:srgbClr val="89DDFF"/>
                </a:solidFill>
                <a:effectLst/>
                <a:highlight>
                  <a:srgbClr val="252526"/>
                </a:highlight>
                <a:latin typeface="Menlo" panose="020B0609030804020204" pitchFamily="49" charset="0"/>
              </a:rPr>
              <a:t>();</a:t>
            </a:r>
            <a:endParaRPr lang="en-GB" sz="1200" b="0" dirty="0">
              <a:solidFill>
                <a:srgbClr val="EEFFFF"/>
              </a:solidFill>
              <a:effectLst/>
              <a:highlight>
                <a:srgbClr val="252526"/>
              </a:highlight>
              <a:latin typeface="Menlo" panose="020B0609030804020204" pitchFamily="49" charset="0"/>
            </a:endParaRPr>
          </a:p>
          <a:p>
            <a:r>
              <a:rPr lang="en-GB" sz="1200" b="0" i="1" dirty="0">
                <a:solidFill>
                  <a:srgbClr val="C792EA"/>
                </a:solidFill>
                <a:effectLst/>
                <a:highlight>
                  <a:srgbClr val="252526"/>
                </a:highlight>
                <a:latin typeface="Menlo" panose="020B0609030804020204" pitchFamily="49" charset="0"/>
              </a:rPr>
              <a:t>	String</a:t>
            </a:r>
            <a:r>
              <a:rPr lang="en-GB" sz="1200" b="0" dirty="0">
                <a:solidFill>
                  <a:srgbClr val="EEFFFF"/>
                </a:solidFill>
                <a:effectLst/>
                <a:highlight>
                  <a:srgbClr val="252526"/>
                </a:highlight>
                <a:latin typeface="Menlo" panose="020B0609030804020204" pitchFamily="49" charset="0"/>
              </a:rPr>
              <a:t> s </a:t>
            </a:r>
            <a:r>
              <a:rPr lang="en-GB" sz="1200" b="0" dirty="0">
                <a:solidFill>
                  <a:srgbClr val="89DDFF"/>
                </a:solidFill>
                <a:effectLst/>
                <a:highlight>
                  <a:srgbClr val="252526"/>
                </a:highlight>
                <a:latin typeface="Menlo" panose="020B0609030804020204" pitchFamily="49" charset="0"/>
              </a:rPr>
              <a:t>=</a:t>
            </a:r>
            <a:r>
              <a:rPr lang="en-GB" sz="1200" b="0" dirty="0">
                <a:solidFill>
                  <a:srgbClr val="EEFFFF"/>
                </a:solidFill>
                <a:effectLst/>
                <a:highlight>
                  <a:srgbClr val="252526"/>
                </a:highlight>
                <a:latin typeface="Menlo" panose="020B0609030804020204" pitchFamily="49" charset="0"/>
              </a:rPr>
              <a:t> k1</a:t>
            </a:r>
            <a:r>
              <a:rPr lang="en-GB" sz="1200" b="0" dirty="0">
                <a:solidFill>
                  <a:srgbClr val="89DDFF"/>
                </a:solidFill>
                <a:effectLst/>
                <a:highlight>
                  <a:srgbClr val="252526"/>
                </a:highlight>
                <a:latin typeface="Menlo" panose="020B0609030804020204" pitchFamily="49" charset="0"/>
              </a:rPr>
              <a:t>.</a:t>
            </a:r>
            <a:r>
              <a:rPr lang="en-GB" sz="1200" b="0" dirty="0">
                <a:solidFill>
                  <a:srgbClr val="82AAFF"/>
                </a:solidFill>
                <a:effectLst/>
                <a:highlight>
                  <a:srgbClr val="252526"/>
                </a:highlight>
                <a:latin typeface="Menlo" panose="020B0609030804020204" pitchFamily="49" charset="0"/>
              </a:rPr>
              <a:t>gyorsanFut</a:t>
            </a:r>
            <a:r>
              <a:rPr lang="en-GB" sz="1200" b="0" dirty="0">
                <a:solidFill>
                  <a:srgbClr val="89DDFF"/>
                </a:solidFill>
                <a:effectLst/>
                <a:highlight>
                  <a:srgbClr val="252526"/>
                </a:highlight>
                <a:latin typeface="Menlo" panose="020B0609030804020204" pitchFamily="49" charset="0"/>
              </a:rPr>
              <a:t>();</a:t>
            </a:r>
          </a:p>
          <a:p>
            <a:r>
              <a:rPr lang="en-GB" sz="1200" b="0" dirty="0">
                <a:solidFill>
                  <a:srgbClr val="89DDFF"/>
                </a:solidFill>
                <a:effectLst/>
                <a:highlight>
                  <a:srgbClr val="252526"/>
                </a:highlight>
                <a:latin typeface="Menlo" panose="020B0609030804020204" pitchFamily="49" charset="0"/>
              </a:rPr>
              <a:t>}</a:t>
            </a:r>
            <a:endParaRPr lang="en-GB" sz="1200" b="0" dirty="0">
              <a:solidFill>
                <a:srgbClr val="EEFFFF"/>
              </a:solidFill>
              <a:effectLst/>
              <a:highlight>
                <a:srgbClr val="252526"/>
              </a:highlight>
              <a:latin typeface="Menlo" panose="020B0609030804020204" pitchFamily="49" charset="0"/>
            </a:endParaRPr>
          </a:p>
        </p:txBody>
      </p:sp>
      <p:sp>
        <p:nvSpPr>
          <p:cNvPr id="6" name="Tartalom helye 3">
            <a:extLst>
              <a:ext uri="{FF2B5EF4-FFF2-40B4-BE49-F238E27FC236}">
                <a16:creationId xmlns:a16="http://schemas.microsoft.com/office/drawing/2014/main" id="{1BD64B4F-6791-2046-7A2C-89D30E59323A}"/>
              </a:ext>
            </a:extLst>
          </p:cNvPr>
          <p:cNvSpPr txBox="1">
            <a:spLocks/>
          </p:cNvSpPr>
          <p:nvPr/>
        </p:nvSpPr>
        <p:spPr>
          <a:xfrm>
            <a:off x="876176" y="5191330"/>
            <a:ext cx="4995814" cy="1345394"/>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dirty="0">
                <a:latin typeface="Montserrat" pitchFamily="2" charset="77"/>
              </a:rPr>
              <a:t>Egyszerűen használjuk a 'fut’ metódust, mert megörökölte</a:t>
            </a:r>
          </a:p>
          <a:p>
            <a:pPr defTabSz="914377">
              <a:lnSpc>
                <a:spcPct val="100000"/>
              </a:lnSpc>
              <a:spcBef>
                <a:spcPts val="300"/>
              </a:spcBef>
              <a:spcAft>
                <a:spcPts val="200"/>
              </a:spcAft>
            </a:pPr>
            <a:r>
              <a:rPr lang="hu-HU" sz="1400" dirty="0">
                <a:latin typeface="Montserrat" pitchFamily="2" charset="77"/>
              </a:rPr>
              <a:t>Hierarchikus, nem rugalmas!</a:t>
            </a:r>
          </a:p>
          <a:p>
            <a:pPr defTabSz="914377">
              <a:lnSpc>
                <a:spcPct val="100000"/>
              </a:lnSpc>
              <a:spcBef>
                <a:spcPts val="300"/>
              </a:spcBef>
              <a:spcAft>
                <a:spcPts val="200"/>
              </a:spcAft>
            </a:pPr>
            <a:r>
              <a:rPr lang="hu-HU" sz="1400" dirty="0">
                <a:latin typeface="Montserrat" pitchFamily="2" charset="77"/>
              </a:rPr>
              <a:t>Fordítási időben történik</a:t>
            </a:r>
          </a:p>
        </p:txBody>
      </p:sp>
      <p:sp>
        <p:nvSpPr>
          <p:cNvPr id="8" name="Tartalom helye 3">
            <a:extLst>
              <a:ext uri="{FF2B5EF4-FFF2-40B4-BE49-F238E27FC236}">
                <a16:creationId xmlns:a16="http://schemas.microsoft.com/office/drawing/2014/main" id="{F75B49A4-3A9B-D120-32A9-3768AE8C1791}"/>
              </a:ext>
            </a:extLst>
          </p:cNvPr>
          <p:cNvSpPr txBox="1">
            <a:spLocks/>
          </p:cNvSpPr>
          <p:nvPr/>
        </p:nvSpPr>
        <p:spPr>
          <a:xfrm>
            <a:off x="6320010" y="5191331"/>
            <a:ext cx="4995814" cy="145948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400" dirty="0" err="1">
                <a:latin typeface="Montserrat" pitchFamily="2" charset="77"/>
              </a:rPr>
              <a:t>Referencián</a:t>
            </a:r>
            <a:r>
              <a:rPr lang="en-GB" sz="1400" dirty="0">
                <a:latin typeface="Montserrat" pitchFamily="2" charset="77"/>
              </a:rPr>
              <a:t> </a:t>
            </a:r>
            <a:r>
              <a:rPr lang="en-GB" sz="1400" dirty="0" err="1">
                <a:latin typeface="Montserrat" pitchFamily="2" charset="77"/>
              </a:rPr>
              <a:t>keresztül</a:t>
            </a:r>
            <a:r>
              <a:rPr lang="en-GB" sz="1400" dirty="0">
                <a:latin typeface="Montserrat" pitchFamily="2" charset="77"/>
              </a:rPr>
              <a:t> </a:t>
            </a:r>
            <a:r>
              <a:rPr lang="en-GB" sz="1400" dirty="0" err="1">
                <a:latin typeface="Montserrat" pitchFamily="2" charset="77"/>
              </a:rPr>
              <a:t>használjuk</a:t>
            </a:r>
            <a:r>
              <a:rPr lang="en-GB" sz="1400" dirty="0">
                <a:latin typeface="Montserrat" pitchFamily="2" charset="77"/>
              </a:rPr>
              <a:t> a ‘</a:t>
            </a:r>
            <a:r>
              <a:rPr lang="en-GB" sz="1400" dirty="0" err="1">
                <a:latin typeface="Montserrat" pitchFamily="2" charset="77"/>
              </a:rPr>
              <a:t>fut</a:t>
            </a:r>
            <a:r>
              <a:rPr lang="en-GB" sz="1400" dirty="0">
                <a:latin typeface="Montserrat" pitchFamily="2" charset="77"/>
              </a:rPr>
              <a:t>’ </a:t>
            </a:r>
            <a:r>
              <a:rPr lang="en-GB" sz="1400" dirty="0" err="1">
                <a:latin typeface="Montserrat" pitchFamily="2" charset="77"/>
              </a:rPr>
              <a:t>metódust</a:t>
            </a:r>
            <a:r>
              <a:rPr lang="en-GB" sz="1400" dirty="0">
                <a:latin typeface="Montserrat" pitchFamily="2" charset="77"/>
              </a:rPr>
              <a:t>, </a:t>
            </a:r>
            <a:r>
              <a:rPr lang="en-GB" sz="1400" dirty="0" err="1">
                <a:latin typeface="Montserrat" pitchFamily="2" charset="77"/>
              </a:rPr>
              <a:t>mert</a:t>
            </a:r>
            <a:r>
              <a:rPr lang="en-GB" sz="1400" dirty="0">
                <a:latin typeface="Montserrat" pitchFamily="2" charset="77"/>
              </a:rPr>
              <a:t> </a:t>
            </a:r>
            <a:r>
              <a:rPr lang="en-GB" sz="1400" dirty="0" err="1">
                <a:latin typeface="Montserrat" pitchFamily="2" charset="77"/>
              </a:rPr>
              <a:t>meghív</a:t>
            </a:r>
            <a:r>
              <a:rPr lang="hu-HU" sz="1400" dirty="0" err="1">
                <a:latin typeface="Montserrat" pitchFamily="2" charset="77"/>
              </a:rPr>
              <a:t>tuk</a:t>
            </a:r>
            <a:endParaRPr lang="hu-HU" sz="1400" dirty="0">
              <a:latin typeface="Montserrat" pitchFamily="2" charset="77"/>
            </a:endParaRPr>
          </a:p>
          <a:p>
            <a:r>
              <a:rPr lang="hu-HU" sz="1400" dirty="0">
                <a:latin typeface="Montserrat" pitchFamily="2" charset="77"/>
              </a:rPr>
              <a:t>Rugalmas, használja, de nincs hierarchikus kapcsolat!</a:t>
            </a:r>
          </a:p>
          <a:p>
            <a:r>
              <a:rPr lang="hu-HU" sz="1400" dirty="0">
                <a:latin typeface="Montserrat" pitchFamily="2" charset="77"/>
              </a:rPr>
              <a:t>Futási időben történik</a:t>
            </a:r>
            <a:endParaRPr lang="hu-HU" sz="1250" dirty="0">
              <a:latin typeface="Montserrat" pitchFamily="2" charset="77"/>
            </a:endParaRPr>
          </a:p>
        </p:txBody>
      </p:sp>
      <p:sp>
        <p:nvSpPr>
          <p:cNvPr id="2" name="TextBox 1">
            <a:extLst>
              <a:ext uri="{FF2B5EF4-FFF2-40B4-BE49-F238E27FC236}">
                <a16:creationId xmlns:a16="http://schemas.microsoft.com/office/drawing/2014/main" id="{1D5E8F31-D57E-F708-C9F0-1722168F4722}"/>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5.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Alapelvek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894356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E073C4-3C1A-FDC2-E62F-B8A401BE2E5A}"/>
              </a:ext>
            </a:extLst>
          </p:cNvPr>
          <p:cNvSpPr/>
          <p:nvPr/>
        </p:nvSpPr>
        <p:spPr>
          <a:xfrm>
            <a:off x="0" y="2274737"/>
            <a:ext cx="12192000" cy="3373112"/>
          </a:xfrm>
          <a:prstGeom prst="rect">
            <a:avLst/>
          </a:prstGeom>
          <a:solidFill>
            <a:srgbClr val="003366">
              <a:alpha val="1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5" name="Rounded Rectangle 4">
            <a:extLst>
              <a:ext uri="{FF2B5EF4-FFF2-40B4-BE49-F238E27FC236}">
                <a16:creationId xmlns:a16="http://schemas.microsoft.com/office/drawing/2014/main" id="{3DFA0593-924A-5EFE-66ED-BC24B1AFD613}"/>
              </a:ext>
            </a:extLst>
          </p:cNvPr>
          <p:cNvSpPr/>
          <p:nvPr/>
        </p:nvSpPr>
        <p:spPr>
          <a:xfrm>
            <a:off x="876176" y="1770543"/>
            <a:ext cx="4876794"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FF119817-D3D7-181E-57F5-A3C0B2903BB2}"/>
              </a:ext>
            </a:extLst>
          </p:cNvPr>
          <p:cNvSpPr/>
          <p:nvPr/>
        </p:nvSpPr>
        <p:spPr>
          <a:xfrm>
            <a:off x="6095999" y="1770543"/>
            <a:ext cx="4995607"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a:t>
            </a:fld>
            <a:endParaRPr lang="en-GB" b="1" dirty="0">
              <a:latin typeface="Montserrat" pitchFamily="2" charset="77"/>
            </a:endParaRPr>
          </a:p>
        </p:txBody>
      </p:sp>
      <p:sp>
        <p:nvSpPr>
          <p:cNvPr id="24" name="TextBox 23">
            <a:extLst>
              <a:ext uri="{FF2B5EF4-FFF2-40B4-BE49-F238E27FC236}">
                <a16:creationId xmlns:a16="http://schemas.microsoft.com/office/drawing/2014/main" id="{19059A9A-14A3-71B7-FED8-129C5C6457DE}"/>
              </a:ext>
            </a:extLst>
          </p:cNvPr>
          <p:cNvSpPr txBox="1"/>
          <p:nvPr/>
        </p:nvSpPr>
        <p:spPr>
          <a:xfrm>
            <a:off x="876176" y="1879756"/>
            <a:ext cx="4876794"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GOF-</a:t>
            </a:r>
            <a:r>
              <a:rPr lang="en-GB" b="1" dirty="0" err="1">
                <a:solidFill>
                  <a:srgbClr val="003366"/>
                </a:solidFill>
                <a:latin typeface="Montserrat ExtraBold" pitchFamily="2" charset="77"/>
              </a:rPr>
              <a:t>tól</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az</a:t>
            </a:r>
            <a:r>
              <a:rPr lang="en-GB" b="1" dirty="0">
                <a:solidFill>
                  <a:srgbClr val="003366"/>
                </a:solidFill>
                <a:latin typeface="Montserrat ExtraBold" pitchFamily="2" charset="77"/>
              </a:rPr>
              <a:t> Agile-</a:t>
            </a:r>
            <a:r>
              <a:rPr lang="en-GB" b="1" dirty="0" err="1">
                <a:solidFill>
                  <a:srgbClr val="003366"/>
                </a:solidFill>
                <a:latin typeface="Montserrat ExtraBold" pitchFamily="2" charset="77"/>
              </a:rPr>
              <a:t>ig</a:t>
            </a:r>
            <a:endParaRPr lang="en-GB" b="1" dirty="0">
              <a:solidFill>
                <a:srgbClr val="003366"/>
              </a:solidFill>
              <a:latin typeface="Montserrat ExtraBold" pitchFamily="2" charset="77"/>
            </a:endParaRPr>
          </a:p>
        </p:txBody>
      </p:sp>
      <p:sp>
        <p:nvSpPr>
          <p:cNvPr id="25" name="TextBox 24">
            <a:extLst>
              <a:ext uri="{FF2B5EF4-FFF2-40B4-BE49-F238E27FC236}">
                <a16:creationId xmlns:a16="http://schemas.microsoft.com/office/drawing/2014/main" id="{DD0867BB-FF9F-FB2C-7F0C-DEBE21372F11}"/>
              </a:ext>
            </a:extLst>
          </p:cNvPr>
          <p:cNvSpPr txBox="1"/>
          <p:nvPr/>
        </p:nvSpPr>
        <p:spPr>
          <a:xfrm>
            <a:off x="6095999" y="1879756"/>
            <a:ext cx="4995607"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Típusok</a:t>
            </a:r>
            <a:endParaRPr lang="en-GB" b="1" dirty="0">
              <a:solidFill>
                <a:srgbClr val="003366"/>
              </a:solidFill>
              <a:latin typeface="Montserrat ExtraBold"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TERVEZÉSI MINTÁK</a:t>
            </a:r>
          </a:p>
        </p:txBody>
      </p:sp>
      <p:cxnSp>
        <p:nvCxnSpPr>
          <p:cNvPr id="30" name="Straight Connector 29">
            <a:extLst>
              <a:ext uri="{FF2B5EF4-FFF2-40B4-BE49-F238E27FC236}">
                <a16:creationId xmlns:a16="http://schemas.microsoft.com/office/drawing/2014/main" id="{87D89393-9C44-8231-05EA-9CFA8FE71BAA}"/>
              </a:ext>
            </a:extLst>
          </p:cNvPr>
          <p:cNvCxnSpPr>
            <a:cxnSpLocks/>
          </p:cNvCxnSpPr>
          <p:nvPr/>
        </p:nvCxnSpPr>
        <p:spPr>
          <a:xfrm>
            <a:off x="1499786" y="2248962"/>
            <a:ext cx="3941379"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DDF29B6-4F37-C990-A8C2-8E027851DC54}"/>
              </a:ext>
            </a:extLst>
          </p:cNvPr>
          <p:cNvCxnSpPr>
            <a:cxnSpLocks/>
          </p:cNvCxnSpPr>
          <p:nvPr/>
        </p:nvCxnSpPr>
        <p:spPr>
          <a:xfrm>
            <a:off x="6407801" y="2248962"/>
            <a:ext cx="4037403"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1100393" y="2557488"/>
            <a:ext cx="454046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Mire jók a tervezési minták?</a:t>
            </a:r>
            <a:br>
              <a:rPr lang="hu-HU" sz="1250" b="1" dirty="0">
                <a:latin typeface="Montserrat" pitchFamily="2" charset="77"/>
              </a:rPr>
            </a:br>
            <a:r>
              <a:rPr lang="hu-HU" sz="1250" dirty="0">
                <a:latin typeface="Montserrat" pitchFamily="2" charset="77"/>
              </a:rPr>
              <a:t>Gyakori programozói feladatokat oldanak meg.</a:t>
            </a:r>
          </a:p>
          <a:p>
            <a:pPr marL="0" indent="0" defTabSz="914377">
              <a:lnSpc>
                <a:spcPct val="100000"/>
              </a:lnSpc>
              <a:spcBef>
                <a:spcPts val="300"/>
              </a:spcBef>
              <a:spcAft>
                <a:spcPts val="200"/>
              </a:spcAft>
              <a:buNone/>
            </a:pPr>
            <a:endParaRPr lang="hu-HU" sz="125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Kik készítik őket?</a:t>
            </a:r>
            <a:br>
              <a:rPr lang="hu-HU" sz="1250" dirty="0">
                <a:latin typeface="Montserrat" pitchFamily="2" charset="77"/>
              </a:rPr>
            </a:br>
            <a:r>
              <a:rPr lang="hu-HU" sz="1250" dirty="0">
                <a:latin typeface="Montserrat" pitchFamily="2" charset="77"/>
              </a:rPr>
              <a:t>Gyakorlott programozók, jól bevált </a:t>
            </a:r>
            <a:r>
              <a:rPr lang="hu-HU" sz="1250" dirty="0" err="1">
                <a:latin typeface="Montserrat" pitchFamily="2" charset="77"/>
              </a:rPr>
              <a:t>best-practice-eket</a:t>
            </a:r>
            <a:r>
              <a:rPr lang="hu-HU" sz="1250" dirty="0">
                <a:latin typeface="Montserrat" pitchFamily="2" charset="77"/>
              </a:rPr>
              <a:t> gyűjtenek össze nekünk.</a:t>
            </a:r>
          </a:p>
          <a:p>
            <a:pPr marL="0" indent="0" defTabSz="914377">
              <a:lnSpc>
                <a:spcPct val="100000"/>
              </a:lnSpc>
              <a:spcBef>
                <a:spcPts val="300"/>
              </a:spcBef>
              <a:spcAft>
                <a:spcPts val="200"/>
              </a:spcAft>
              <a:buNone/>
            </a:pPr>
            <a:endParaRPr lang="hu-HU" sz="125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Mit adnak a tervezési minták?</a:t>
            </a:r>
            <a:br>
              <a:rPr lang="hu-HU" sz="1400" dirty="0">
                <a:latin typeface="Montserrat" pitchFamily="2" charset="77"/>
              </a:rPr>
            </a:br>
            <a:r>
              <a:rPr lang="hu-HU" sz="1250" dirty="0">
                <a:latin typeface="Montserrat" pitchFamily="2" charset="77"/>
              </a:rPr>
              <a:t>Könnyen bővíthető, rugalmas osztályszerkezetet.</a:t>
            </a:r>
          </a:p>
          <a:p>
            <a:pPr marL="134934" indent="-134934" defTabSz="914377">
              <a:lnSpc>
                <a:spcPct val="100000"/>
              </a:lnSpc>
              <a:spcBef>
                <a:spcPts val="300"/>
              </a:spcBef>
              <a:spcAft>
                <a:spcPts val="200"/>
              </a:spcAft>
            </a:pPr>
            <a:endParaRPr lang="hu-HU" sz="125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Oké, de mi a trükk?</a:t>
            </a:r>
            <a:br>
              <a:rPr lang="hu-HU" sz="1400" dirty="0">
                <a:latin typeface="Montserrat" pitchFamily="2" charset="77"/>
              </a:rPr>
            </a:br>
            <a:r>
              <a:rPr lang="hu-HU" sz="1250" dirty="0">
                <a:latin typeface="Montserrat" pitchFamily="2" charset="77"/>
              </a:rPr>
              <a:t>Tudnunk kell alkalmazni technikai osztályokat!</a:t>
            </a:r>
            <a:br>
              <a:rPr lang="hu-HU" sz="1250" dirty="0">
                <a:latin typeface="Montserrat" pitchFamily="2" charset="77"/>
              </a:rPr>
            </a:br>
            <a:endParaRPr lang="hu-HU" sz="1250" dirty="0">
              <a:latin typeface="Montserrat" pitchFamily="2" charset="77"/>
            </a:endParaRPr>
          </a:p>
        </p:txBody>
      </p:sp>
      <p:sp>
        <p:nvSpPr>
          <p:cNvPr id="35" name="Tartalom helye 3">
            <a:extLst>
              <a:ext uri="{FF2B5EF4-FFF2-40B4-BE49-F238E27FC236}">
                <a16:creationId xmlns:a16="http://schemas.microsoft.com/office/drawing/2014/main" id="{85A9035B-51CC-20A6-AC0E-3CD41C920BA5}"/>
              </a:ext>
            </a:extLst>
          </p:cNvPr>
          <p:cNvSpPr txBox="1">
            <a:spLocks/>
          </p:cNvSpPr>
          <p:nvPr/>
        </p:nvSpPr>
        <p:spPr>
          <a:xfrm>
            <a:off x="6208421" y="2557488"/>
            <a:ext cx="4651088"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err="1">
                <a:latin typeface="Montserrat" pitchFamily="2" charset="77"/>
              </a:rPr>
              <a:t>Architekturális</a:t>
            </a:r>
            <a:r>
              <a:rPr lang="hu-HU" sz="1400" dirty="0">
                <a:latin typeface="Montserrat" pitchFamily="2" charset="77"/>
              </a:rPr>
              <a:t> minták</a:t>
            </a:r>
            <a:br>
              <a:rPr lang="hu-HU" sz="1400" dirty="0">
                <a:latin typeface="Montserrat" pitchFamily="2" charset="77"/>
              </a:rPr>
            </a:br>
            <a:r>
              <a:rPr lang="hu-HU" sz="1400" dirty="0">
                <a:latin typeface="Montserrat" pitchFamily="2" charset="77"/>
              </a:rPr>
              <a:t>Magasszintű felépítési minták</a:t>
            </a:r>
          </a:p>
          <a:p>
            <a:pPr marL="134934" indent="-134934" defTabSz="914377">
              <a:lnSpc>
                <a:spcPct val="100000"/>
              </a:lnSpc>
              <a:spcBef>
                <a:spcPts val="300"/>
              </a:spcBef>
              <a:spcAft>
                <a:spcPts val="200"/>
              </a:spcAft>
            </a:pP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Létrehozási Tervezési minták</a:t>
            </a:r>
            <a:br>
              <a:rPr lang="hu-HU" sz="1400" dirty="0">
                <a:latin typeface="Montserrat" pitchFamily="2" charset="77"/>
              </a:rPr>
            </a:br>
            <a:r>
              <a:rPr lang="hu-HU" sz="1400" dirty="0">
                <a:latin typeface="Montserrat" pitchFamily="2" charset="77"/>
              </a:rPr>
              <a:t>Objektumok létrehozását leíró minták</a:t>
            </a:r>
          </a:p>
          <a:p>
            <a:pPr marL="134934" indent="-134934" defTabSz="914377">
              <a:lnSpc>
                <a:spcPct val="100000"/>
              </a:lnSpc>
              <a:spcBef>
                <a:spcPts val="300"/>
              </a:spcBef>
              <a:spcAft>
                <a:spcPts val="200"/>
              </a:spcAft>
            </a:pP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Szerkezeti Tervezési minták</a:t>
            </a:r>
            <a:br>
              <a:rPr lang="hu-HU" sz="1400" dirty="0">
                <a:latin typeface="Montserrat" pitchFamily="2" charset="77"/>
              </a:rPr>
            </a:br>
            <a:r>
              <a:rPr lang="hu-HU" sz="1400" dirty="0">
                <a:latin typeface="Montserrat" pitchFamily="2" charset="77"/>
              </a:rPr>
              <a:t>Osztály és Objektumkompozíciót leíró minták</a:t>
            </a:r>
          </a:p>
          <a:p>
            <a:pPr marL="0" indent="0" defTabSz="914377">
              <a:lnSpc>
                <a:spcPct val="100000"/>
              </a:lnSpc>
              <a:spcBef>
                <a:spcPts val="300"/>
              </a:spcBef>
              <a:spcAft>
                <a:spcPts val="200"/>
              </a:spcAft>
              <a:buNone/>
            </a:pP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Viselkedési Tervezési minták</a:t>
            </a:r>
            <a:br>
              <a:rPr lang="hu-HU" sz="1400" dirty="0">
                <a:latin typeface="Montserrat" pitchFamily="2" charset="77"/>
              </a:rPr>
            </a:br>
            <a:r>
              <a:rPr lang="hu-HU" sz="1400" dirty="0">
                <a:latin typeface="Montserrat" pitchFamily="2" charset="77"/>
              </a:rPr>
              <a:t>Objektum viselkedés és interakció minták</a:t>
            </a:r>
          </a:p>
          <a:p>
            <a:pPr marL="134934" indent="-134934" defTabSz="914377">
              <a:lnSpc>
                <a:spcPct val="100000"/>
              </a:lnSpc>
              <a:spcBef>
                <a:spcPts val="300"/>
              </a:spcBef>
              <a:spcAft>
                <a:spcPts val="200"/>
              </a:spcAft>
            </a:pPr>
            <a:endParaRPr lang="hu-HU" sz="14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6B6805B3-959D-72D8-3DEE-E641FC5EF89E}"/>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75776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09C386-2820-A1C8-2F28-A04178AADFC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t="19940" b="19940"/>
          <a:stretch/>
        </p:blipFill>
        <p:spPr>
          <a:xfrm>
            <a:off x="0" y="720000"/>
            <a:ext cx="12192000" cy="5497434"/>
          </a:xfrm>
          <a:prstGeom prst="rect">
            <a:avLst/>
          </a:prstGeom>
        </p:spPr>
      </p:pic>
      <p:pic>
        <p:nvPicPr>
          <p:cNvPr id="8" name="Graphic 7">
            <a:extLst>
              <a:ext uri="{FF2B5EF4-FFF2-40B4-BE49-F238E27FC236}">
                <a16:creationId xmlns:a16="http://schemas.microsoft.com/office/drawing/2014/main" id="{078A360A-B0D8-F659-D5A7-2EE670EF9E4F}"/>
              </a:ext>
            </a:extLst>
          </p:cNvPr>
          <p:cNvPicPr>
            <a:picLocks noChangeAspect="1"/>
          </p:cNvPicPr>
          <p:nvPr/>
        </p:nvPicPr>
        <p:blipFill>
          <a:blip r:embed="rId5">
            <a:grayscl/>
            <a:lum bright="-26000"/>
            <a:extLst>
              <a:ext uri="{96DAC541-7B7A-43D3-8B79-37D633B846F1}">
                <asvg:svgBlip xmlns:asvg="http://schemas.microsoft.com/office/drawing/2016/SVG/main" r:embed="rId6"/>
              </a:ext>
            </a:extLst>
          </a:blip>
          <a:stretch>
            <a:fillRect/>
          </a:stretch>
        </p:blipFill>
        <p:spPr>
          <a:xfrm>
            <a:off x="-14448" y="322225"/>
            <a:ext cx="12206448" cy="5757759"/>
          </a:xfrm>
          <a:prstGeom prst="rect">
            <a:avLst/>
          </a:prstGeom>
          <a:effectLst>
            <a:outerShdw blurRad="190212" dist="38100" dir="8100000" algn="tr" rotWithShape="0">
              <a:prstClr val="black">
                <a:alpha val="40000"/>
              </a:prstClr>
            </a:outerShdw>
          </a:effectLst>
        </p:spPr>
      </p:pic>
      <p:sp>
        <p:nvSpPr>
          <p:cNvPr id="9" name="Rectangle 8">
            <a:extLst>
              <a:ext uri="{FF2B5EF4-FFF2-40B4-BE49-F238E27FC236}">
                <a16:creationId xmlns:a16="http://schemas.microsoft.com/office/drawing/2014/main" id="{6BB3702E-3A06-0C43-0A91-EFE6F8BD1D34}"/>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7"/>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3014282" y="1848952"/>
            <a:ext cx="6163427"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ARCHITEKTURÁLIS MINTÁK</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27432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27432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MVC</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60960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60960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ASP.NET MVC</a:t>
            </a:r>
          </a:p>
        </p:txBody>
      </p:sp>
      <p:sp>
        <p:nvSpPr>
          <p:cNvPr id="3" name="TextBox 2">
            <a:extLst>
              <a:ext uri="{FF2B5EF4-FFF2-40B4-BE49-F238E27FC236}">
                <a16:creationId xmlns:a16="http://schemas.microsoft.com/office/drawing/2014/main" id="{8320FDF1-3306-8B3C-DD83-26F9A651EF2E}"/>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10" name="Slide Number Placeholder 21">
            <a:extLst>
              <a:ext uri="{FF2B5EF4-FFF2-40B4-BE49-F238E27FC236}">
                <a16:creationId xmlns:a16="http://schemas.microsoft.com/office/drawing/2014/main" id="{79497280-1391-6B5D-B997-4AAF1E9AE585}"/>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a:t>
            </a:fld>
            <a:endParaRPr lang="en-GB" b="1" dirty="0">
              <a:latin typeface="Montserrat" pitchFamily="2" charset="77"/>
            </a:endParaRPr>
          </a:p>
        </p:txBody>
      </p:sp>
    </p:spTree>
    <p:extLst>
      <p:ext uri="{BB962C8B-B14F-4D97-AF65-F5344CB8AC3E}">
        <p14:creationId xmlns:p14="http://schemas.microsoft.com/office/powerpoint/2010/main" val="34747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Az Architektúra</a:t>
            </a:r>
          </a:p>
          <a:p>
            <a:pPr defTabSz="914377">
              <a:lnSpc>
                <a:spcPct val="100000"/>
              </a:lnSpc>
              <a:spcBef>
                <a:spcPts val="300"/>
              </a:spcBef>
              <a:spcAft>
                <a:spcPts val="200"/>
              </a:spcAft>
            </a:pPr>
            <a:r>
              <a:rPr lang="hu-HU" sz="1400" dirty="0">
                <a:latin typeface="Montserrat" pitchFamily="2" charset="77"/>
              </a:rPr>
              <a:t>A programnak azon része, amely általában nem változik</a:t>
            </a:r>
          </a:p>
          <a:p>
            <a:pPr defTabSz="914377">
              <a:lnSpc>
                <a:spcPct val="100000"/>
              </a:lnSpc>
              <a:spcBef>
                <a:spcPts val="300"/>
              </a:spcBef>
              <a:spcAft>
                <a:spcPts val="200"/>
              </a:spcAft>
            </a:pPr>
            <a:r>
              <a:rPr lang="hu-HU" sz="1400" dirty="0">
                <a:latin typeface="Montserrat" pitchFamily="2" charset="77"/>
              </a:rPr>
              <a:t>Komponensek, elrendezéseik és a közöttük lévő relációk</a:t>
            </a:r>
          </a:p>
          <a:p>
            <a:pPr defTabSz="914377">
              <a:lnSpc>
                <a:spcPct val="100000"/>
              </a:lnSpc>
              <a:spcBef>
                <a:spcPts val="300"/>
              </a:spcBef>
              <a:spcAft>
                <a:spcPts val="200"/>
              </a:spcAft>
            </a:pPr>
            <a:r>
              <a:rPr lang="hu-HU" sz="1400" dirty="0">
                <a:latin typeface="Montserrat" pitchFamily="2" charset="77"/>
              </a:rPr>
              <a:t>A teljes rendszer funkcionalitását, teljesítményét és üzemeltetési folyamatait formázza</a:t>
            </a:r>
          </a:p>
          <a:p>
            <a:pPr defTabSz="914377">
              <a:lnSpc>
                <a:spcPct val="100000"/>
              </a:lnSpc>
              <a:spcBef>
                <a:spcPts val="300"/>
              </a:spcBef>
              <a:spcAft>
                <a:spcPts val="200"/>
              </a:spcAft>
            </a:pPr>
            <a:r>
              <a:rPr lang="hu-HU" sz="1400" dirty="0">
                <a:latin typeface="Montserrat" pitchFamily="2" charset="77"/>
              </a:rPr>
              <a:t>Lecserélése olyan, mint egy motorcsere (másik típusra) egy autóban</a:t>
            </a:r>
          </a:p>
          <a:p>
            <a:pPr marL="342900" lvl="1" indent="0" defTabSz="914377">
              <a:lnSpc>
                <a:spcPct val="100000"/>
              </a:lnSpc>
              <a:spcBef>
                <a:spcPts val="300"/>
              </a:spcBef>
              <a:spcAft>
                <a:spcPts val="200"/>
              </a:spcAft>
              <a:buNone/>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Órán vizsgált minták</a:t>
            </a:r>
          </a:p>
          <a:p>
            <a:pPr defTabSz="914377">
              <a:lnSpc>
                <a:spcPct val="100000"/>
              </a:lnSpc>
              <a:spcBef>
                <a:spcPts val="300"/>
              </a:spcBef>
              <a:spcAft>
                <a:spcPts val="200"/>
              </a:spcAft>
            </a:pPr>
            <a:r>
              <a:rPr lang="hu-HU" sz="1400" dirty="0">
                <a:latin typeface="Montserrat" pitchFamily="2" charset="77"/>
              </a:rPr>
              <a:t>MVC – </a:t>
            </a:r>
            <a:r>
              <a:rPr lang="hu-HU" sz="1400" dirty="0" err="1">
                <a:latin typeface="Montserrat" pitchFamily="2" charset="77"/>
              </a:rPr>
              <a:t>Model-View-Controller</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ASP.NET Framework MVC</a:t>
            </a:r>
          </a:p>
          <a:p>
            <a:pPr defTabSz="914377">
              <a:lnSpc>
                <a:spcPct val="100000"/>
              </a:lnSpc>
              <a:spcBef>
                <a:spcPts val="300"/>
              </a:spcBef>
              <a:spcAft>
                <a:spcPts val="200"/>
              </a:spcAft>
            </a:pPr>
            <a:r>
              <a:rPr lang="hu-HU" sz="1400" dirty="0">
                <a:latin typeface="Montserrat" pitchFamily="2" charset="77"/>
              </a:rPr>
              <a:t>MVVM – </a:t>
            </a:r>
            <a:r>
              <a:rPr lang="hu-HU" sz="1400" dirty="0" err="1">
                <a:latin typeface="Montserrat" pitchFamily="2" charset="77"/>
              </a:rPr>
              <a:t>Model</a:t>
            </a:r>
            <a:r>
              <a:rPr lang="hu-HU" sz="1400" dirty="0">
                <a:latin typeface="Montserrat" pitchFamily="2" charset="77"/>
              </a:rPr>
              <a:t> </a:t>
            </a:r>
            <a:r>
              <a:rPr lang="hu-HU" sz="1400" dirty="0" err="1">
                <a:latin typeface="Montserrat" pitchFamily="2" charset="77"/>
              </a:rPr>
              <a:t>View</a:t>
            </a:r>
            <a:r>
              <a:rPr lang="hu-HU" sz="1400" dirty="0">
                <a:latin typeface="Montserrat" pitchFamily="2" charset="77"/>
              </a:rPr>
              <a:t> </a:t>
            </a:r>
            <a:r>
              <a:rPr lang="hu-HU" sz="1400" dirty="0" err="1">
                <a:latin typeface="Montserrat" pitchFamily="2" charset="77"/>
              </a:rPr>
              <a:t>View-Model</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MVP – </a:t>
            </a:r>
            <a:r>
              <a:rPr lang="hu-HU" sz="1400" dirty="0" err="1">
                <a:latin typeface="Montserrat" pitchFamily="2" charset="77"/>
              </a:rPr>
              <a:t>Model</a:t>
            </a:r>
            <a:r>
              <a:rPr lang="hu-HU" sz="1400" dirty="0">
                <a:latin typeface="Montserrat" pitchFamily="2" charset="77"/>
              </a:rPr>
              <a:t> </a:t>
            </a:r>
            <a:r>
              <a:rPr lang="hu-HU" sz="1400" dirty="0" err="1">
                <a:latin typeface="Montserrat" pitchFamily="2" charset="77"/>
              </a:rPr>
              <a:t>View</a:t>
            </a:r>
            <a:r>
              <a:rPr lang="hu-HU" sz="1400" dirty="0">
                <a:latin typeface="Montserrat" pitchFamily="2" charset="77"/>
              </a:rPr>
              <a:t> </a:t>
            </a:r>
            <a:r>
              <a:rPr lang="hu-HU" sz="1400" dirty="0" err="1">
                <a:latin typeface="Montserrat" pitchFamily="2" charset="77"/>
              </a:rPr>
              <a:t>Presenter</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Többrétegű Architektúra</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6" name="Rectangle 5">
            <a:extLst>
              <a:ext uri="{FF2B5EF4-FFF2-40B4-BE49-F238E27FC236}">
                <a16:creationId xmlns:a16="http://schemas.microsoft.com/office/drawing/2014/main" id="{3939A720-DDAF-D37D-1F08-5D1F2A294C1D}"/>
              </a:ext>
            </a:extLst>
          </p:cNvPr>
          <p:cNvSpPr/>
          <p:nvPr/>
        </p:nvSpPr>
        <p:spPr>
          <a:xfrm>
            <a:off x="8686804" y="714212"/>
            <a:ext cx="3505196" cy="613799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557D5466-11B2-642E-A570-FFFFE33546D1}"/>
              </a:ext>
            </a:extLst>
          </p:cNvPr>
          <p:cNvPicPr>
            <a:picLocks noChangeAspect="1"/>
          </p:cNvPicPr>
          <p:nvPr/>
        </p:nvPicPr>
        <p:blipFill rotWithShape="1">
          <a:blip r:embed="rId4"/>
          <a:srcRect l="60489" r="9395"/>
          <a:stretch/>
        </p:blipFill>
        <p:spPr>
          <a:xfrm>
            <a:off x="8686794" y="717212"/>
            <a:ext cx="3505205" cy="6135000"/>
          </a:xfrm>
          <a:prstGeom prst="rect">
            <a:avLst/>
          </a:prstGeom>
        </p:spPr>
      </p:pic>
      <p:sp>
        <p:nvSpPr>
          <p:cNvPr id="9" name="Rectangle 8">
            <a:extLst>
              <a:ext uri="{FF2B5EF4-FFF2-40B4-BE49-F238E27FC236}">
                <a16:creationId xmlns:a16="http://schemas.microsoft.com/office/drawing/2014/main" id="{8113AD39-6125-DC43-F6D5-4801F3CA7B65}"/>
              </a:ext>
            </a:extLst>
          </p:cNvPr>
          <p:cNvSpPr/>
          <p:nvPr/>
        </p:nvSpPr>
        <p:spPr>
          <a:xfrm>
            <a:off x="8686795" y="722144"/>
            <a:ext cx="3505204" cy="6130068"/>
          </a:xfrm>
          <a:prstGeom prst="rect">
            <a:avLst/>
          </a:prstGeom>
          <a:gradFill>
            <a:gsLst>
              <a:gs pos="40000">
                <a:srgbClr val="06162F">
                  <a:alpha val="0"/>
                </a:srgbClr>
              </a:gs>
              <a:gs pos="100000">
                <a:srgbClr val="06162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Slide Number Placeholder 21">
            <a:extLst>
              <a:ext uri="{FF2B5EF4-FFF2-40B4-BE49-F238E27FC236}">
                <a16:creationId xmlns:a16="http://schemas.microsoft.com/office/drawing/2014/main" id="{35E69B88-DF45-DF96-2481-194DB00809E2}"/>
              </a:ext>
            </a:extLst>
          </p:cNvPr>
          <p:cNvSpPr txBox="1">
            <a:spLocks/>
          </p:cNvSpPr>
          <p:nvPr/>
        </p:nvSpPr>
        <p:spPr>
          <a:xfrm>
            <a:off x="9120854" y="6350562"/>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4</a:t>
            </a:fld>
            <a:endParaRPr lang="en-GB" b="1" dirty="0">
              <a:solidFill>
                <a:schemeClr val="bg1"/>
              </a:solidFill>
              <a:latin typeface="Montserrat" pitchFamily="2" charset="77"/>
            </a:endParaRPr>
          </a:p>
        </p:txBody>
      </p:sp>
    </p:spTree>
    <p:extLst>
      <p:ext uri="{BB962C8B-B14F-4D97-AF65-F5344CB8AC3E}">
        <p14:creationId xmlns:p14="http://schemas.microsoft.com/office/powerpoint/2010/main" val="3155536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0" y="-1215620"/>
            <a:ext cx="6138000" cy="10009240"/>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MVC – </a:t>
            </a:r>
            <a:r>
              <a:rPr lang="hu-HU" sz="1400" b="1" dirty="0" err="1">
                <a:latin typeface="Montserrat" pitchFamily="2" charset="77"/>
              </a:rPr>
              <a:t>Model-View-Controller</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Három fő komponense:</a:t>
            </a:r>
          </a:p>
          <a:p>
            <a:pPr lvl="1" defTabSz="914377">
              <a:lnSpc>
                <a:spcPct val="100000"/>
              </a:lnSpc>
              <a:spcBef>
                <a:spcPts val="300"/>
              </a:spcBef>
              <a:spcAft>
                <a:spcPts val="200"/>
              </a:spcAft>
            </a:pPr>
            <a:r>
              <a:rPr lang="hu-HU" sz="1250" dirty="0" err="1">
                <a:latin typeface="Montserrat" pitchFamily="2" charset="77"/>
              </a:rPr>
              <a:t>Model</a:t>
            </a:r>
            <a:endParaRPr lang="hu-HU" sz="125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Az adatokat kezelő réteg</a:t>
            </a:r>
          </a:p>
          <a:p>
            <a:pPr lvl="2" defTabSz="914377">
              <a:lnSpc>
                <a:spcPct val="100000"/>
              </a:lnSpc>
              <a:spcBef>
                <a:spcPts val="300"/>
              </a:spcBef>
              <a:spcAft>
                <a:spcPts val="200"/>
              </a:spcAft>
            </a:pPr>
            <a:r>
              <a:rPr lang="hu-HU" sz="1200" dirty="0">
                <a:latin typeface="Montserrat" pitchFamily="2" charset="77"/>
              </a:rPr>
              <a:t>Tárolás, Visszaolvasás valamint adatokon végzett műveletek függvényei.</a:t>
            </a:r>
            <a:endParaRPr lang="hu-HU" sz="1250" dirty="0">
              <a:latin typeface="Montserrat" pitchFamily="2" charset="77"/>
            </a:endParaRPr>
          </a:p>
          <a:p>
            <a:pPr lvl="1" defTabSz="914377">
              <a:lnSpc>
                <a:spcPct val="100000"/>
              </a:lnSpc>
              <a:spcBef>
                <a:spcPts val="300"/>
              </a:spcBef>
              <a:spcAft>
                <a:spcPts val="200"/>
              </a:spcAft>
            </a:pPr>
            <a:r>
              <a:rPr lang="hu-HU" sz="1250" dirty="0" err="1">
                <a:latin typeface="Montserrat" pitchFamily="2" charset="77"/>
              </a:rPr>
              <a:t>View</a:t>
            </a:r>
            <a:r>
              <a:rPr lang="hu-HU" sz="1250" dirty="0">
                <a:latin typeface="Montserrat" pitchFamily="2" charset="77"/>
              </a:rPr>
              <a:t>	</a:t>
            </a:r>
          </a:p>
          <a:p>
            <a:pPr lvl="2" defTabSz="914377">
              <a:lnSpc>
                <a:spcPct val="100000"/>
              </a:lnSpc>
              <a:spcBef>
                <a:spcPts val="300"/>
              </a:spcBef>
              <a:spcAft>
                <a:spcPts val="200"/>
              </a:spcAft>
            </a:pPr>
            <a:r>
              <a:rPr lang="hu-HU" sz="1200" dirty="0">
                <a:latin typeface="Montserrat" pitchFamily="2" charset="77"/>
              </a:rPr>
              <a:t>A UI megjelenítéséért, valamint Input továbbításáért felelős réteg</a:t>
            </a:r>
          </a:p>
          <a:p>
            <a:pPr lvl="2" defTabSz="914377">
              <a:lnSpc>
                <a:spcPct val="100000"/>
              </a:lnSpc>
              <a:spcBef>
                <a:spcPts val="300"/>
              </a:spcBef>
              <a:spcAft>
                <a:spcPts val="200"/>
              </a:spcAft>
            </a:pPr>
            <a:r>
              <a:rPr lang="hu-HU" sz="1200" dirty="0">
                <a:latin typeface="Montserrat" pitchFamily="2" charset="77"/>
              </a:rPr>
              <a:t>Vezérlőelemek, felhasználónak szánt adatok és azok formázása</a:t>
            </a:r>
          </a:p>
          <a:p>
            <a:pPr lvl="1" defTabSz="914377">
              <a:lnSpc>
                <a:spcPct val="100000"/>
              </a:lnSpc>
              <a:spcBef>
                <a:spcPts val="300"/>
              </a:spcBef>
              <a:spcAft>
                <a:spcPts val="200"/>
              </a:spcAft>
            </a:pPr>
            <a:r>
              <a:rPr lang="hu-HU" sz="1250" dirty="0" err="1">
                <a:latin typeface="Montserrat" pitchFamily="2" charset="77"/>
              </a:rPr>
              <a:t>Controller</a:t>
            </a:r>
            <a:endParaRPr lang="hu-HU" sz="125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Vezérlő réteg</a:t>
            </a:r>
          </a:p>
          <a:p>
            <a:pPr lvl="2" defTabSz="914377">
              <a:lnSpc>
                <a:spcPct val="100000"/>
              </a:lnSpc>
              <a:spcBef>
                <a:spcPts val="300"/>
              </a:spcBef>
              <a:spcAft>
                <a:spcPts val="200"/>
              </a:spcAft>
            </a:pPr>
            <a:r>
              <a:rPr lang="hu-HU" sz="1200" dirty="0">
                <a:latin typeface="Montserrat" pitchFamily="2" charset="77"/>
              </a:rPr>
              <a:t>Vezérlőelemek eseményeire reagálva hívja meg a modell megfelelő függvényeit</a:t>
            </a:r>
          </a:p>
          <a:p>
            <a:pPr lvl="2" defTabSz="914377">
              <a:lnSpc>
                <a:spcPct val="100000"/>
              </a:lnSpc>
              <a:spcBef>
                <a:spcPts val="300"/>
              </a:spcBef>
              <a:spcAft>
                <a:spcPts val="200"/>
              </a:spcAft>
            </a:pPr>
            <a:r>
              <a:rPr lang="hu-HU" sz="1200" dirty="0">
                <a:latin typeface="Montserrat" pitchFamily="2" charset="77"/>
              </a:rPr>
              <a:t>Adatok változásánál értesíti a </a:t>
            </a:r>
            <a:r>
              <a:rPr lang="hu-HU" sz="1200" dirty="0" err="1">
                <a:latin typeface="Montserrat" pitchFamily="2" charset="77"/>
              </a:rPr>
              <a:t>View</a:t>
            </a:r>
            <a:r>
              <a:rPr lang="hu-HU" sz="1200" dirty="0">
                <a:latin typeface="Montserrat" pitchFamily="2" charset="77"/>
              </a:rPr>
              <a:t>-t, hogy frissítsen</a:t>
            </a:r>
          </a:p>
          <a:p>
            <a:pPr lvl="2" defTabSz="914377">
              <a:lnSpc>
                <a:spcPct val="100000"/>
              </a:lnSpc>
              <a:spcBef>
                <a:spcPts val="300"/>
              </a:spcBef>
              <a:spcAft>
                <a:spcPts val="200"/>
              </a:spcAft>
            </a:pPr>
            <a:r>
              <a:rPr lang="hu-HU" sz="1200" dirty="0">
                <a:latin typeface="Montserrat" pitchFamily="2" charset="77"/>
              </a:rPr>
              <a:t>Üzleti logika is itt helyezkedik el általában</a:t>
            </a:r>
            <a:endParaRPr lang="hu-HU" sz="1250" dirty="0">
              <a:latin typeface="Montserrat" pitchFamily="2" charset="77"/>
            </a:endParaRPr>
          </a:p>
          <a:p>
            <a:pPr lvl="2"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a:t>
            </a:r>
            <a:r>
              <a:rPr lang="hu-HU" sz="1400" dirty="0">
                <a:latin typeface="Montserrat" pitchFamily="2" charset="77"/>
              </a:rPr>
              <a:t> Mi az üzleti logika?</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5</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3370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MVC – </a:t>
            </a:r>
            <a:r>
              <a:rPr lang="hu-HU" sz="1400" b="1" dirty="0" err="1">
                <a:latin typeface="Montserrat" pitchFamily="2" charset="77"/>
              </a:rPr>
              <a:t>Model-View-Controller</a:t>
            </a:r>
            <a:endParaRPr lang="hu-HU" sz="1400" b="1"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6</a:t>
            </a:fld>
            <a:endParaRPr lang="en-GB" b="1" dirty="0">
              <a:latin typeface="Montserrat" pitchFamily="2" charset="77"/>
            </a:endParaRPr>
          </a:p>
        </p:txBody>
      </p:sp>
      <p:pic>
        <p:nvPicPr>
          <p:cNvPr id="8" name="Picture 7" descr="A diagram of a model&#10;&#10;Description automatically generated">
            <a:extLst>
              <a:ext uri="{FF2B5EF4-FFF2-40B4-BE49-F238E27FC236}">
                <a16:creationId xmlns:a16="http://schemas.microsoft.com/office/drawing/2014/main" id="{63A7BCE0-3FD0-473D-6623-1160F45FECBB}"/>
              </a:ext>
            </a:extLst>
          </p:cNvPr>
          <p:cNvPicPr>
            <a:picLocks noChangeAspect="1"/>
          </p:cNvPicPr>
          <p:nvPr/>
        </p:nvPicPr>
        <p:blipFill>
          <a:blip r:embed="rId4"/>
          <a:stretch>
            <a:fillRect/>
          </a:stretch>
        </p:blipFill>
        <p:spPr>
          <a:xfrm>
            <a:off x="876176" y="2035106"/>
            <a:ext cx="5575325" cy="4587643"/>
          </a:xfrm>
          <a:prstGeom prst="rect">
            <a:avLst/>
          </a:prstGeom>
        </p:spPr>
      </p:pic>
      <p:sp>
        <p:nvSpPr>
          <p:cNvPr id="9" name="Tartalom helye 3">
            <a:extLst>
              <a:ext uri="{FF2B5EF4-FFF2-40B4-BE49-F238E27FC236}">
                <a16:creationId xmlns:a16="http://schemas.microsoft.com/office/drawing/2014/main" id="{4CB7ACAD-A06F-D293-63D2-AF9E86255771}"/>
              </a:ext>
            </a:extLst>
          </p:cNvPr>
          <p:cNvSpPr txBox="1">
            <a:spLocks/>
          </p:cNvSpPr>
          <p:nvPr/>
        </p:nvSpPr>
        <p:spPr>
          <a:xfrm>
            <a:off x="6451500" y="1813670"/>
            <a:ext cx="486432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MVC – </a:t>
            </a:r>
            <a:r>
              <a:rPr lang="hu-HU" sz="1400" b="1" dirty="0" err="1">
                <a:latin typeface="Montserrat" pitchFamily="2" charset="77"/>
              </a:rPr>
              <a:t>Model-View-Controller</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Három egységre bontott alkalmazás</a:t>
            </a:r>
          </a:p>
          <a:p>
            <a:pPr defTabSz="914377">
              <a:lnSpc>
                <a:spcPct val="100000"/>
              </a:lnSpc>
              <a:spcBef>
                <a:spcPts val="300"/>
              </a:spcBef>
              <a:spcAft>
                <a:spcPts val="200"/>
              </a:spcAft>
            </a:pPr>
            <a:r>
              <a:rPr lang="hu-HU" sz="1400" dirty="0">
                <a:latin typeface="Montserrat" pitchFamily="2" charset="77"/>
              </a:rPr>
              <a:t>Külön egység felelősségek</a:t>
            </a:r>
          </a:p>
          <a:p>
            <a:pPr lvl="1" defTabSz="914377">
              <a:lnSpc>
                <a:spcPct val="100000"/>
              </a:lnSpc>
              <a:spcBef>
                <a:spcPts val="300"/>
              </a:spcBef>
              <a:spcAft>
                <a:spcPts val="200"/>
              </a:spcAft>
            </a:pPr>
            <a:r>
              <a:rPr lang="hu-HU" sz="1250" dirty="0">
                <a:latin typeface="Montserrat" pitchFamily="2" charset="77"/>
              </a:rPr>
              <a:t>Megjelenítés</a:t>
            </a:r>
          </a:p>
          <a:p>
            <a:pPr lvl="1" defTabSz="914377">
              <a:lnSpc>
                <a:spcPct val="100000"/>
              </a:lnSpc>
              <a:spcBef>
                <a:spcPts val="300"/>
              </a:spcBef>
              <a:spcAft>
                <a:spcPts val="200"/>
              </a:spcAft>
            </a:pPr>
            <a:r>
              <a:rPr lang="hu-HU" sz="1250" dirty="0">
                <a:latin typeface="Montserrat" pitchFamily="2" charset="77"/>
              </a:rPr>
              <a:t>Adatok kezelése</a:t>
            </a:r>
          </a:p>
          <a:p>
            <a:pPr lvl="1" defTabSz="914377">
              <a:lnSpc>
                <a:spcPct val="100000"/>
              </a:lnSpc>
              <a:spcBef>
                <a:spcPts val="300"/>
              </a:spcBef>
              <a:spcAft>
                <a:spcPts val="200"/>
              </a:spcAft>
            </a:pPr>
            <a:r>
              <a:rPr lang="hu-HU" sz="1250" dirty="0">
                <a:latin typeface="Montserrat" pitchFamily="2" charset="77"/>
              </a:rPr>
              <a:t>Input kezelése</a:t>
            </a:r>
          </a:p>
          <a:p>
            <a:pPr defTabSz="914377">
              <a:lnSpc>
                <a:spcPct val="100000"/>
              </a:lnSpc>
              <a:spcBef>
                <a:spcPts val="300"/>
              </a:spcBef>
              <a:spcAft>
                <a:spcPts val="200"/>
              </a:spcAft>
            </a:pPr>
            <a:r>
              <a:rPr lang="hu-HU" sz="1400" dirty="0">
                <a:latin typeface="Montserrat" pitchFamily="2" charset="77"/>
              </a:rPr>
              <a:t>Ha lecseréljük bármelyiket, a többi még maradhat</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MVC újításai:</a:t>
            </a:r>
          </a:p>
          <a:p>
            <a:pPr defTabSz="914377">
              <a:lnSpc>
                <a:spcPct val="100000"/>
              </a:lnSpc>
              <a:spcBef>
                <a:spcPts val="300"/>
              </a:spcBef>
              <a:spcAft>
                <a:spcPts val="200"/>
              </a:spcAft>
            </a:pPr>
            <a:r>
              <a:rPr lang="hu-HU" sz="1400" dirty="0">
                <a:latin typeface="Montserrat" pitchFamily="2" charset="77"/>
              </a:rPr>
              <a:t>Egy modellhez több nézet is tartozhat</a:t>
            </a:r>
          </a:p>
          <a:p>
            <a:pPr defTabSz="914377">
              <a:lnSpc>
                <a:spcPct val="100000"/>
              </a:lnSpc>
              <a:spcBef>
                <a:spcPts val="300"/>
              </a:spcBef>
              <a:spcAft>
                <a:spcPts val="200"/>
              </a:spcAft>
            </a:pPr>
            <a:r>
              <a:rPr lang="hu-HU" sz="1400" dirty="0">
                <a:latin typeface="Montserrat" pitchFamily="2" charset="77"/>
              </a:rPr>
              <a:t>Minden nézet ugyanannak a modellnek a belső állapotát jeleníti meg</a:t>
            </a:r>
          </a:p>
          <a:p>
            <a:pPr defTabSz="914377">
              <a:lnSpc>
                <a:spcPct val="100000"/>
              </a:lnSpc>
              <a:spcBef>
                <a:spcPts val="300"/>
              </a:spcBef>
              <a:spcAft>
                <a:spcPts val="200"/>
              </a:spcAft>
            </a:pPr>
            <a:r>
              <a:rPr lang="hu-HU" sz="1400" dirty="0">
                <a:latin typeface="Montserrat" pitchFamily="2" charset="77"/>
              </a:rPr>
              <a:t>Bármelyik nézeten végzett input ugyanúgy eljut a </a:t>
            </a:r>
            <a:r>
              <a:rPr lang="hu-HU" sz="1400" dirty="0" err="1">
                <a:latin typeface="Montserrat" pitchFamily="2" charset="77"/>
              </a:rPr>
              <a:t>Controllerhez</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Változás esetén a </a:t>
            </a:r>
            <a:r>
              <a:rPr lang="hu-HU" sz="1400" dirty="0" err="1">
                <a:latin typeface="Montserrat" pitchFamily="2" charset="77"/>
              </a:rPr>
              <a:t>Controller</a:t>
            </a:r>
            <a:r>
              <a:rPr lang="hu-HU" sz="1400" dirty="0">
                <a:latin typeface="Montserrat" pitchFamily="2" charset="77"/>
              </a:rPr>
              <a:t> értesíti a nézeteket</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a:t>
            </a:r>
            <a:r>
              <a:rPr lang="hu-HU" sz="1400" dirty="0">
                <a:latin typeface="Montserrat" pitchFamily="2" charset="77"/>
              </a:rPr>
              <a:t> Milyen tanult </a:t>
            </a:r>
            <a:r>
              <a:rPr lang="hu-HU" sz="1400" dirty="0" err="1">
                <a:latin typeface="Montserrat" pitchFamily="2" charset="77"/>
              </a:rPr>
              <a:t>best-practice-eket</a:t>
            </a:r>
            <a:r>
              <a:rPr lang="hu-HU" sz="1400" dirty="0">
                <a:latin typeface="Montserrat" pitchFamily="2" charset="77"/>
              </a:rPr>
              <a:t> fedezhetünk itt fel?</a:t>
            </a:r>
          </a:p>
        </p:txBody>
      </p:sp>
    </p:spTree>
    <p:extLst>
      <p:ext uri="{BB962C8B-B14F-4D97-AF65-F5344CB8AC3E}">
        <p14:creationId xmlns:p14="http://schemas.microsoft.com/office/powerpoint/2010/main" val="1068706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B0BB046F-D8C0-15C8-4A2C-4BAD77CEB0A7}"/>
              </a:ext>
            </a:extLst>
          </p:cNvPr>
          <p:cNvSpPr/>
          <p:nvPr/>
        </p:nvSpPr>
        <p:spPr>
          <a:xfrm>
            <a:off x="4288722" y="2279970"/>
            <a:ext cx="3505204" cy="4223657"/>
          </a:xfrm>
          <a:prstGeom prst="rect">
            <a:avLst/>
          </a:prstGeom>
          <a:gradFill>
            <a:gsLst>
              <a:gs pos="40000">
                <a:srgbClr val="06162F">
                  <a:alpha val="0"/>
                </a:srgbClr>
              </a:gs>
              <a:gs pos="100000">
                <a:srgbClr val="06162F">
                  <a:alpha val="90139"/>
                </a:srgbClr>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1EE50BEF-5BFA-73D1-4DD8-4C30BA0BD2BE}"/>
              </a:ext>
            </a:extLst>
          </p:cNvPr>
          <p:cNvSpPr/>
          <p:nvPr/>
        </p:nvSpPr>
        <p:spPr>
          <a:xfrm>
            <a:off x="627064" y="2279970"/>
            <a:ext cx="3505204" cy="4223657"/>
          </a:xfrm>
          <a:prstGeom prst="rect">
            <a:avLst/>
          </a:prstGeom>
          <a:gradFill>
            <a:gsLst>
              <a:gs pos="40000">
                <a:srgbClr val="06162F">
                  <a:alpha val="0"/>
                </a:srgbClr>
              </a:gs>
              <a:gs pos="100000">
                <a:srgbClr val="06162F">
                  <a:alpha val="90139"/>
                </a:srgbClr>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322766"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MVC – MVMM – MVP</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7</a:t>
            </a:fld>
            <a:endParaRPr lang="en-GB" b="1" dirty="0">
              <a:latin typeface="Montserrat" pitchFamily="2" charset="77"/>
            </a:endParaRPr>
          </a:p>
        </p:txBody>
      </p:sp>
      <p:sp>
        <p:nvSpPr>
          <p:cNvPr id="2" name="Rectangle 1">
            <a:extLst>
              <a:ext uri="{FF2B5EF4-FFF2-40B4-BE49-F238E27FC236}">
                <a16:creationId xmlns:a16="http://schemas.microsoft.com/office/drawing/2014/main" id="{FA00582E-9127-B8AC-1653-AD7A93D8B726}"/>
              </a:ext>
            </a:extLst>
          </p:cNvPr>
          <p:cNvSpPr/>
          <p:nvPr/>
        </p:nvSpPr>
        <p:spPr>
          <a:xfrm>
            <a:off x="4541914" y="2682003"/>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VIEW</a:t>
            </a:r>
          </a:p>
        </p:txBody>
      </p:sp>
      <p:sp>
        <p:nvSpPr>
          <p:cNvPr id="5" name="Rectangle 4">
            <a:extLst>
              <a:ext uri="{FF2B5EF4-FFF2-40B4-BE49-F238E27FC236}">
                <a16:creationId xmlns:a16="http://schemas.microsoft.com/office/drawing/2014/main" id="{AA6BB3F3-EB8C-8559-7D99-9BD673896D3A}"/>
              </a:ext>
            </a:extLst>
          </p:cNvPr>
          <p:cNvSpPr/>
          <p:nvPr/>
        </p:nvSpPr>
        <p:spPr>
          <a:xfrm>
            <a:off x="5792564" y="3486985"/>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PRESENTER</a:t>
            </a:r>
          </a:p>
        </p:txBody>
      </p:sp>
      <p:sp>
        <p:nvSpPr>
          <p:cNvPr id="6" name="Rectangle 5">
            <a:extLst>
              <a:ext uri="{FF2B5EF4-FFF2-40B4-BE49-F238E27FC236}">
                <a16:creationId xmlns:a16="http://schemas.microsoft.com/office/drawing/2014/main" id="{E14A9901-4789-79E0-32CC-241D549C8F30}"/>
              </a:ext>
            </a:extLst>
          </p:cNvPr>
          <p:cNvSpPr/>
          <p:nvPr/>
        </p:nvSpPr>
        <p:spPr>
          <a:xfrm>
            <a:off x="4541914" y="4291967"/>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MODEL</a:t>
            </a:r>
          </a:p>
        </p:txBody>
      </p:sp>
      <p:cxnSp>
        <p:nvCxnSpPr>
          <p:cNvPr id="13" name="Straight Arrow Connector 12">
            <a:extLst>
              <a:ext uri="{FF2B5EF4-FFF2-40B4-BE49-F238E27FC236}">
                <a16:creationId xmlns:a16="http://schemas.microsoft.com/office/drawing/2014/main" id="{0DBA037D-1E7B-C3FA-6CAD-B6CBC9B5ECA8}"/>
              </a:ext>
            </a:extLst>
          </p:cNvPr>
          <p:cNvCxnSpPr>
            <a:cxnSpLocks/>
          </p:cNvCxnSpPr>
          <p:nvPr/>
        </p:nvCxnSpPr>
        <p:spPr>
          <a:xfrm>
            <a:off x="5648187" y="2923763"/>
            <a:ext cx="577851" cy="494829"/>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5B65931-F793-BD4F-B582-4A38B836DF31}"/>
              </a:ext>
            </a:extLst>
          </p:cNvPr>
          <p:cNvCxnSpPr>
            <a:cxnSpLocks/>
          </p:cNvCxnSpPr>
          <p:nvPr/>
        </p:nvCxnSpPr>
        <p:spPr>
          <a:xfrm flipH="1">
            <a:off x="5648187" y="3902587"/>
            <a:ext cx="577851" cy="494830"/>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B77DFB4-3D2A-B564-C1D6-299587749362}"/>
              </a:ext>
            </a:extLst>
          </p:cNvPr>
          <p:cNvCxnSpPr>
            <a:cxnSpLocks/>
          </p:cNvCxnSpPr>
          <p:nvPr/>
        </p:nvCxnSpPr>
        <p:spPr>
          <a:xfrm flipH="1">
            <a:off x="5648187" y="2855608"/>
            <a:ext cx="786275" cy="0"/>
          </a:xfrm>
          <a:prstGeom prst="straightConnector1">
            <a:avLst/>
          </a:prstGeom>
          <a:ln w="25400">
            <a:solidFill>
              <a:srgbClr val="00B0F0"/>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7350E923-AEBE-C15F-65E8-F35F8A6AB321}"/>
              </a:ext>
            </a:extLst>
          </p:cNvPr>
          <p:cNvSpPr/>
          <p:nvPr/>
        </p:nvSpPr>
        <p:spPr>
          <a:xfrm>
            <a:off x="6514053" y="2679980"/>
            <a:ext cx="1026683" cy="347209"/>
          </a:xfrm>
          <a:prstGeom prst="rect">
            <a:avLst/>
          </a:prstGeom>
          <a:noFill/>
          <a:ln>
            <a:solidFill>
              <a:srgbClr val="00B0F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solidFill>
                  <a:srgbClr val="003366"/>
                </a:solidFill>
                <a:latin typeface="Montserrat" pitchFamily="2" charset="77"/>
              </a:rPr>
              <a:t>INPUT</a:t>
            </a:r>
          </a:p>
        </p:txBody>
      </p:sp>
      <p:sp>
        <p:nvSpPr>
          <p:cNvPr id="43" name="Rectangle 42">
            <a:extLst>
              <a:ext uri="{FF2B5EF4-FFF2-40B4-BE49-F238E27FC236}">
                <a16:creationId xmlns:a16="http://schemas.microsoft.com/office/drawing/2014/main" id="{060A185F-F7E9-C0C9-F491-E0601040464F}"/>
              </a:ext>
            </a:extLst>
          </p:cNvPr>
          <p:cNvSpPr/>
          <p:nvPr/>
        </p:nvSpPr>
        <p:spPr>
          <a:xfrm>
            <a:off x="835886" y="2682003"/>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VIEW</a:t>
            </a:r>
          </a:p>
        </p:txBody>
      </p:sp>
      <p:sp>
        <p:nvSpPr>
          <p:cNvPr id="44" name="Rectangle 43">
            <a:extLst>
              <a:ext uri="{FF2B5EF4-FFF2-40B4-BE49-F238E27FC236}">
                <a16:creationId xmlns:a16="http://schemas.microsoft.com/office/drawing/2014/main" id="{FE26CE82-1ED6-8207-951C-5CE758C3D7B3}"/>
              </a:ext>
            </a:extLst>
          </p:cNvPr>
          <p:cNvSpPr/>
          <p:nvPr/>
        </p:nvSpPr>
        <p:spPr>
          <a:xfrm>
            <a:off x="2086536" y="3486985"/>
            <a:ext cx="1158105"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CONTROLLER</a:t>
            </a:r>
          </a:p>
        </p:txBody>
      </p:sp>
      <p:sp>
        <p:nvSpPr>
          <p:cNvPr id="45" name="Rectangle 44">
            <a:extLst>
              <a:ext uri="{FF2B5EF4-FFF2-40B4-BE49-F238E27FC236}">
                <a16:creationId xmlns:a16="http://schemas.microsoft.com/office/drawing/2014/main" id="{D3EEFFA6-4ECC-3682-805C-495243AE3674}"/>
              </a:ext>
            </a:extLst>
          </p:cNvPr>
          <p:cNvSpPr/>
          <p:nvPr/>
        </p:nvSpPr>
        <p:spPr>
          <a:xfrm>
            <a:off x="835886" y="4291967"/>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MODEL</a:t>
            </a:r>
          </a:p>
        </p:txBody>
      </p:sp>
      <p:cxnSp>
        <p:nvCxnSpPr>
          <p:cNvPr id="46" name="Straight Arrow Connector 45">
            <a:extLst>
              <a:ext uri="{FF2B5EF4-FFF2-40B4-BE49-F238E27FC236}">
                <a16:creationId xmlns:a16="http://schemas.microsoft.com/office/drawing/2014/main" id="{3166F4F8-9425-C866-0410-B98AF23A1B05}"/>
              </a:ext>
            </a:extLst>
          </p:cNvPr>
          <p:cNvCxnSpPr>
            <a:cxnSpLocks/>
          </p:cNvCxnSpPr>
          <p:nvPr/>
        </p:nvCxnSpPr>
        <p:spPr>
          <a:xfrm>
            <a:off x="1942159" y="2923763"/>
            <a:ext cx="577851" cy="494829"/>
          </a:xfrm>
          <a:prstGeom prst="straightConnector1">
            <a:avLst/>
          </a:prstGeom>
          <a:ln w="25400">
            <a:solidFill>
              <a:srgbClr val="00B0F0"/>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E14C7640-A29A-9D0A-52FC-86EFC16E01D7}"/>
              </a:ext>
            </a:extLst>
          </p:cNvPr>
          <p:cNvCxnSpPr>
            <a:cxnSpLocks/>
          </p:cNvCxnSpPr>
          <p:nvPr/>
        </p:nvCxnSpPr>
        <p:spPr>
          <a:xfrm flipH="1">
            <a:off x="1942159" y="3902587"/>
            <a:ext cx="577851" cy="494830"/>
          </a:xfrm>
          <a:prstGeom prst="straightConnector1">
            <a:avLst/>
          </a:prstGeom>
          <a:ln w="25400">
            <a:solidFill>
              <a:srgbClr val="00B0F0"/>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AEF2D83C-0B1D-E2FD-50CA-AE237BA0ABB8}"/>
              </a:ext>
            </a:extLst>
          </p:cNvPr>
          <p:cNvCxnSpPr>
            <a:cxnSpLocks/>
          </p:cNvCxnSpPr>
          <p:nvPr/>
        </p:nvCxnSpPr>
        <p:spPr>
          <a:xfrm>
            <a:off x="3013570" y="3097161"/>
            <a:ext cx="0" cy="321431"/>
          </a:xfrm>
          <a:prstGeom prst="straightConnector1">
            <a:avLst/>
          </a:prstGeom>
          <a:ln w="25400">
            <a:solidFill>
              <a:srgbClr val="00B0F0"/>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92008AE1-7BE1-611F-76E4-8673C131A32E}"/>
              </a:ext>
            </a:extLst>
          </p:cNvPr>
          <p:cNvCxnSpPr>
            <a:cxnSpLocks/>
          </p:cNvCxnSpPr>
          <p:nvPr/>
        </p:nvCxnSpPr>
        <p:spPr>
          <a:xfrm flipV="1">
            <a:off x="1349227" y="3134168"/>
            <a:ext cx="0" cy="1052841"/>
          </a:xfrm>
          <a:prstGeom prst="straightConnector1">
            <a:avLst/>
          </a:prstGeom>
          <a:ln w="25400">
            <a:solidFill>
              <a:srgbClr val="00B0F0"/>
            </a:solidFill>
            <a:prstDash val="sysDot"/>
            <a:headEnd type="none" w="lg" len="med"/>
            <a:tailEnd type="triangle" w="lg" len="med"/>
          </a:ln>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E4F2D7D9-AADB-39AF-7D09-C9A4A6E9F03C}"/>
              </a:ext>
            </a:extLst>
          </p:cNvPr>
          <p:cNvSpPr/>
          <p:nvPr/>
        </p:nvSpPr>
        <p:spPr>
          <a:xfrm>
            <a:off x="2808025" y="2679980"/>
            <a:ext cx="1026683" cy="347209"/>
          </a:xfrm>
          <a:prstGeom prst="rect">
            <a:avLst/>
          </a:prstGeom>
          <a:noFill/>
          <a:ln>
            <a:solidFill>
              <a:srgbClr val="00B0F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solidFill>
                  <a:srgbClr val="003366"/>
                </a:solidFill>
                <a:latin typeface="Montserrat" pitchFamily="2" charset="77"/>
              </a:rPr>
              <a:t>INPUT</a:t>
            </a:r>
          </a:p>
        </p:txBody>
      </p:sp>
      <p:sp>
        <p:nvSpPr>
          <p:cNvPr id="61" name="Rectangle 60">
            <a:extLst>
              <a:ext uri="{FF2B5EF4-FFF2-40B4-BE49-F238E27FC236}">
                <a16:creationId xmlns:a16="http://schemas.microsoft.com/office/drawing/2014/main" id="{3B709CFA-069A-BC2B-45B5-FB0A1E4BDA79}"/>
              </a:ext>
            </a:extLst>
          </p:cNvPr>
          <p:cNvSpPr/>
          <p:nvPr/>
        </p:nvSpPr>
        <p:spPr>
          <a:xfrm>
            <a:off x="4288722" y="6503627"/>
            <a:ext cx="3505204" cy="365126"/>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Montserrat" pitchFamily="2" charset="77"/>
              </a:rPr>
              <a:t>MVP</a:t>
            </a:r>
          </a:p>
        </p:txBody>
      </p:sp>
      <p:sp>
        <p:nvSpPr>
          <p:cNvPr id="63" name="Rectangle 62">
            <a:extLst>
              <a:ext uri="{FF2B5EF4-FFF2-40B4-BE49-F238E27FC236}">
                <a16:creationId xmlns:a16="http://schemas.microsoft.com/office/drawing/2014/main" id="{0999A35D-AB21-4EF4-D036-F85DCA4BD5AA}"/>
              </a:ext>
            </a:extLst>
          </p:cNvPr>
          <p:cNvSpPr/>
          <p:nvPr/>
        </p:nvSpPr>
        <p:spPr>
          <a:xfrm>
            <a:off x="621894" y="6503627"/>
            <a:ext cx="3510373" cy="365126"/>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Montserrat" pitchFamily="2" charset="77"/>
              </a:rPr>
              <a:t>MVC</a:t>
            </a:r>
          </a:p>
        </p:txBody>
      </p:sp>
      <p:sp>
        <p:nvSpPr>
          <p:cNvPr id="8" name="Rectangle 7">
            <a:extLst>
              <a:ext uri="{FF2B5EF4-FFF2-40B4-BE49-F238E27FC236}">
                <a16:creationId xmlns:a16="http://schemas.microsoft.com/office/drawing/2014/main" id="{E7755572-8CCC-6912-051E-A3854E2A3226}"/>
              </a:ext>
            </a:extLst>
          </p:cNvPr>
          <p:cNvSpPr/>
          <p:nvPr/>
        </p:nvSpPr>
        <p:spPr>
          <a:xfrm>
            <a:off x="7942850" y="2279970"/>
            <a:ext cx="3505204" cy="4223657"/>
          </a:xfrm>
          <a:prstGeom prst="rect">
            <a:avLst/>
          </a:prstGeom>
          <a:gradFill>
            <a:gsLst>
              <a:gs pos="40000">
                <a:srgbClr val="06162F">
                  <a:alpha val="0"/>
                </a:srgbClr>
              </a:gs>
              <a:gs pos="100000">
                <a:srgbClr val="06162F">
                  <a:alpha val="90139"/>
                </a:srgbClr>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7489003-694E-0FD5-DC19-648AAE7E98F1}"/>
              </a:ext>
            </a:extLst>
          </p:cNvPr>
          <p:cNvSpPr/>
          <p:nvPr/>
        </p:nvSpPr>
        <p:spPr>
          <a:xfrm>
            <a:off x="8117511" y="2682003"/>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VIEW</a:t>
            </a:r>
          </a:p>
        </p:txBody>
      </p:sp>
      <p:sp>
        <p:nvSpPr>
          <p:cNvPr id="10" name="Rectangle 9">
            <a:extLst>
              <a:ext uri="{FF2B5EF4-FFF2-40B4-BE49-F238E27FC236}">
                <a16:creationId xmlns:a16="http://schemas.microsoft.com/office/drawing/2014/main" id="{E72D0C60-ED4D-2DE2-5A28-945C00DFBE69}"/>
              </a:ext>
            </a:extLst>
          </p:cNvPr>
          <p:cNvSpPr/>
          <p:nvPr/>
        </p:nvSpPr>
        <p:spPr>
          <a:xfrm>
            <a:off x="9223784" y="3486985"/>
            <a:ext cx="1158105"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VIEW-MODEL</a:t>
            </a:r>
          </a:p>
        </p:txBody>
      </p:sp>
      <p:sp>
        <p:nvSpPr>
          <p:cNvPr id="15" name="Rectangle 14">
            <a:extLst>
              <a:ext uri="{FF2B5EF4-FFF2-40B4-BE49-F238E27FC236}">
                <a16:creationId xmlns:a16="http://schemas.microsoft.com/office/drawing/2014/main" id="{72A909BA-95E5-21C4-9AA7-3E616A59211C}"/>
              </a:ext>
            </a:extLst>
          </p:cNvPr>
          <p:cNvSpPr/>
          <p:nvPr/>
        </p:nvSpPr>
        <p:spPr>
          <a:xfrm>
            <a:off x="8117511" y="4291967"/>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MODEL</a:t>
            </a:r>
          </a:p>
        </p:txBody>
      </p:sp>
      <p:cxnSp>
        <p:nvCxnSpPr>
          <p:cNvPr id="16" name="Straight Arrow Connector 15">
            <a:extLst>
              <a:ext uri="{FF2B5EF4-FFF2-40B4-BE49-F238E27FC236}">
                <a16:creationId xmlns:a16="http://schemas.microsoft.com/office/drawing/2014/main" id="{1BAA0051-5A1E-913E-6EB0-3BBA22AD62FD}"/>
              </a:ext>
            </a:extLst>
          </p:cNvPr>
          <p:cNvCxnSpPr>
            <a:cxnSpLocks/>
          </p:cNvCxnSpPr>
          <p:nvPr/>
        </p:nvCxnSpPr>
        <p:spPr>
          <a:xfrm>
            <a:off x="9223784" y="2923763"/>
            <a:ext cx="577851" cy="494829"/>
          </a:xfrm>
          <a:prstGeom prst="straightConnector1">
            <a:avLst/>
          </a:prstGeom>
          <a:ln w="25400">
            <a:solidFill>
              <a:srgbClr val="00B0F0"/>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9B2FCB6-1014-201E-0593-88FBD51BF950}"/>
              </a:ext>
            </a:extLst>
          </p:cNvPr>
          <p:cNvCxnSpPr>
            <a:cxnSpLocks/>
          </p:cNvCxnSpPr>
          <p:nvPr/>
        </p:nvCxnSpPr>
        <p:spPr>
          <a:xfrm flipH="1">
            <a:off x="9223784" y="3902587"/>
            <a:ext cx="577851" cy="494830"/>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FC99E10-4CD0-58D8-BDCE-524D6F694127}"/>
              </a:ext>
            </a:extLst>
          </p:cNvPr>
          <p:cNvCxnSpPr>
            <a:cxnSpLocks/>
          </p:cNvCxnSpPr>
          <p:nvPr/>
        </p:nvCxnSpPr>
        <p:spPr>
          <a:xfrm flipH="1">
            <a:off x="9223784" y="2855608"/>
            <a:ext cx="786275" cy="0"/>
          </a:xfrm>
          <a:prstGeom prst="straightConnector1">
            <a:avLst/>
          </a:prstGeom>
          <a:ln w="25400">
            <a:solidFill>
              <a:srgbClr val="00B0F0"/>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2D76C45B-3836-B694-0FF4-B96A68D024EC}"/>
              </a:ext>
            </a:extLst>
          </p:cNvPr>
          <p:cNvSpPr/>
          <p:nvPr/>
        </p:nvSpPr>
        <p:spPr>
          <a:xfrm>
            <a:off x="10089650" y="2679980"/>
            <a:ext cx="1026683" cy="347209"/>
          </a:xfrm>
          <a:prstGeom prst="rect">
            <a:avLst/>
          </a:prstGeom>
          <a:noFill/>
          <a:ln>
            <a:solidFill>
              <a:srgbClr val="00B0F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solidFill>
                  <a:srgbClr val="003366"/>
                </a:solidFill>
                <a:latin typeface="Montserrat" pitchFamily="2" charset="77"/>
              </a:rPr>
              <a:t>INPUT</a:t>
            </a:r>
          </a:p>
        </p:txBody>
      </p:sp>
      <p:sp>
        <p:nvSpPr>
          <p:cNvPr id="21" name="Rectangle 20">
            <a:extLst>
              <a:ext uri="{FF2B5EF4-FFF2-40B4-BE49-F238E27FC236}">
                <a16:creationId xmlns:a16="http://schemas.microsoft.com/office/drawing/2014/main" id="{D6CA359F-6A75-5F50-1529-A69147537956}"/>
              </a:ext>
            </a:extLst>
          </p:cNvPr>
          <p:cNvSpPr/>
          <p:nvPr/>
        </p:nvSpPr>
        <p:spPr>
          <a:xfrm>
            <a:off x="7937933" y="6503627"/>
            <a:ext cx="3510373" cy="365126"/>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Montserrat" pitchFamily="2" charset="77"/>
              </a:rPr>
              <a:t>MVVM</a:t>
            </a:r>
          </a:p>
        </p:txBody>
      </p:sp>
    </p:spTree>
    <p:extLst>
      <p:ext uri="{BB962C8B-B14F-4D97-AF65-F5344CB8AC3E}">
        <p14:creationId xmlns:p14="http://schemas.microsoft.com/office/powerpoint/2010/main" val="654047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1" y="-1215621"/>
            <a:ext cx="6138000" cy="10009241"/>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202595"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MVP, Megjelenítő</a:t>
            </a:r>
          </a:p>
          <a:p>
            <a:pPr defTabSz="914377">
              <a:lnSpc>
                <a:spcPct val="100000"/>
              </a:lnSpc>
              <a:spcBef>
                <a:spcPts val="300"/>
              </a:spcBef>
              <a:spcAft>
                <a:spcPts val="200"/>
              </a:spcAft>
            </a:pPr>
            <a:r>
              <a:rPr lang="hu-HU" sz="1400" dirty="0">
                <a:latin typeface="Montserrat" pitchFamily="2" charset="77"/>
              </a:rPr>
              <a:t>Az MVC továbbfejlesztése</a:t>
            </a:r>
          </a:p>
          <a:p>
            <a:pPr defTabSz="914377">
              <a:lnSpc>
                <a:spcPct val="100000"/>
              </a:lnSpc>
              <a:spcBef>
                <a:spcPts val="300"/>
              </a:spcBef>
              <a:spcAft>
                <a:spcPts val="200"/>
              </a:spcAft>
            </a:pPr>
            <a:r>
              <a:rPr lang="hu-HU" sz="1400" dirty="0">
                <a:latin typeface="Montserrat" pitchFamily="2" charset="77"/>
              </a:rPr>
              <a:t>A modell nem a nézetet, hanem a megjelenítőt értesíti változás esetén</a:t>
            </a:r>
          </a:p>
          <a:p>
            <a:pPr defTabSz="914377">
              <a:lnSpc>
                <a:spcPct val="100000"/>
              </a:lnSpc>
              <a:spcBef>
                <a:spcPts val="300"/>
              </a:spcBef>
              <a:spcAft>
                <a:spcPts val="200"/>
              </a:spcAft>
            </a:pPr>
            <a:r>
              <a:rPr lang="hu-HU" sz="1400" dirty="0">
                <a:latin typeface="Montserrat" pitchFamily="2" charset="77"/>
              </a:rPr>
              <a:t>A Megjelenítő</a:t>
            </a:r>
          </a:p>
          <a:p>
            <a:pPr lvl="1" defTabSz="914377">
              <a:lnSpc>
                <a:spcPct val="100000"/>
              </a:lnSpc>
              <a:spcBef>
                <a:spcPts val="300"/>
              </a:spcBef>
              <a:spcAft>
                <a:spcPts val="200"/>
              </a:spcAft>
            </a:pPr>
            <a:r>
              <a:rPr lang="hu-HU" sz="1250" dirty="0">
                <a:latin typeface="Montserrat" pitchFamily="2" charset="77"/>
              </a:rPr>
              <a:t>Lekéri az adatokat a modellből</a:t>
            </a:r>
          </a:p>
          <a:p>
            <a:pPr lvl="1" defTabSz="914377">
              <a:lnSpc>
                <a:spcPct val="100000"/>
              </a:lnSpc>
              <a:spcBef>
                <a:spcPts val="300"/>
              </a:spcBef>
              <a:spcAft>
                <a:spcPts val="200"/>
              </a:spcAft>
            </a:pPr>
            <a:r>
              <a:rPr lang="hu-HU" sz="1250" dirty="0">
                <a:latin typeface="Montserrat" pitchFamily="2" charset="77"/>
              </a:rPr>
              <a:t>Feldolgozza</a:t>
            </a:r>
          </a:p>
          <a:p>
            <a:pPr lvl="1" defTabSz="914377">
              <a:lnSpc>
                <a:spcPct val="100000"/>
              </a:lnSpc>
              <a:spcBef>
                <a:spcPts val="300"/>
              </a:spcBef>
              <a:spcAft>
                <a:spcPts val="200"/>
              </a:spcAft>
            </a:pPr>
            <a:r>
              <a:rPr lang="hu-HU" sz="1250" dirty="0">
                <a:latin typeface="Montserrat" pitchFamily="2" charset="77"/>
              </a:rPr>
              <a:t>Megformázza</a:t>
            </a:r>
          </a:p>
          <a:p>
            <a:pPr lvl="1" defTabSz="914377">
              <a:lnSpc>
                <a:spcPct val="100000"/>
              </a:lnSpc>
              <a:spcBef>
                <a:spcPts val="300"/>
              </a:spcBef>
              <a:spcAft>
                <a:spcPts val="200"/>
              </a:spcAft>
            </a:pPr>
            <a:r>
              <a:rPr lang="hu-HU" sz="1250" dirty="0">
                <a:latin typeface="Montserrat" pitchFamily="2" charset="77"/>
              </a:rPr>
              <a:t>És visszaadja a Nézet számára</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Könnyebb tesztelhetőséget eredményez az MVC-nél.</a:t>
            </a:r>
          </a:p>
          <a:p>
            <a:pPr lvl="1" defTabSz="914377">
              <a:lnSpc>
                <a:spcPct val="100000"/>
              </a:lnSpc>
              <a:spcBef>
                <a:spcPts val="300"/>
              </a:spcBef>
              <a:spcAft>
                <a:spcPts val="200"/>
              </a:spcAft>
            </a:pPr>
            <a:r>
              <a:rPr lang="hu-HU" sz="1250" dirty="0">
                <a:latin typeface="Montserrat" pitchFamily="2" charset="77"/>
              </a:rPr>
              <a:t>Közvetítő szerepének köszönhetően a </a:t>
            </a:r>
            <a:r>
              <a:rPr lang="hu-HU" sz="1250" dirty="0" err="1">
                <a:latin typeface="Montserrat" pitchFamily="2" charset="77"/>
              </a:rPr>
              <a:t>Presenterhez</a:t>
            </a:r>
            <a:r>
              <a:rPr lang="hu-HU" sz="1250" dirty="0">
                <a:latin typeface="Montserrat" pitchFamily="2" charset="77"/>
              </a:rPr>
              <a:t> könnyebb Business </a:t>
            </a:r>
            <a:r>
              <a:rPr lang="hu-HU" sz="1250" dirty="0" err="1">
                <a:latin typeface="Montserrat" pitchFamily="2" charset="77"/>
              </a:rPr>
              <a:t>Logic</a:t>
            </a:r>
            <a:r>
              <a:rPr lang="hu-HU" sz="1250" dirty="0">
                <a:latin typeface="Montserrat" pitchFamily="2" charset="77"/>
              </a:rPr>
              <a:t> Egységteszteket írni, GUI komponensek bevonása nélkül.</a:t>
            </a:r>
          </a:p>
          <a:p>
            <a:pPr lvl="1" defTabSz="914377">
              <a:lnSpc>
                <a:spcPct val="100000"/>
              </a:lnSpc>
              <a:spcBef>
                <a:spcPts val="300"/>
              </a:spcBef>
              <a:spcAft>
                <a:spcPts val="200"/>
              </a:spcAft>
            </a:pPr>
            <a:r>
              <a:rPr lang="hu-HU" sz="1250" dirty="0">
                <a:latin typeface="Montserrat" pitchFamily="2" charset="77"/>
              </a:rPr>
              <a:t>MVC-nél a </a:t>
            </a:r>
            <a:r>
              <a:rPr lang="hu-HU" sz="1250" dirty="0" err="1">
                <a:latin typeface="Montserrat" pitchFamily="2" charset="77"/>
              </a:rPr>
              <a:t>Controller</a:t>
            </a:r>
            <a:r>
              <a:rPr lang="hu-HU" sz="1250" dirty="0">
                <a:latin typeface="Montserrat" pitchFamily="2" charset="77"/>
              </a:rPr>
              <a:t> gyakran erős </a:t>
            </a:r>
            <a:r>
              <a:rPr lang="hu-HU" sz="1250" dirty="0" err="1">
                <a:latin typeface="Montserrat" pitchFamily="2" charset="77"/>
              </a:rPr>
              <a:t>csatoltságban</a:t>
            </a:r>
            <a:r>
              <a:rPr lang="hu-HU" sz="1250" dirty="0">
                <a:latin typeface="Montserrat" pitchFamily="2" charset="77"/>
              </a:rPr>
              <a:t> van a Nézettel és Modellel, emiatt nehezebb elkülöníteni és tesztelni az üzleti logika működését</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8</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77141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2713</TotalTime>
  <Words>3509</Words>
  <Application>Microsoft Macintosh PowerPoint</Application>
  <PresentationFormat>Widescreen</PresentationFormat>
  <Paragraphs>606</Paragraphs>
  <Slides>29</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Aptos</vt:lpstr>
      <vt:lpstr>Aptos Display</vt:lpstr>
      <vt:lpstr>Arial</vt:lpstr>
      <vt:lpstr>Helvetica</vt:lpstr>
      <vt:lpstr>Menlo</vt:lpstr>
      <vt:lpstr>Montserrat</vt:lpstr>
      <vt:lpstr>Montserrat ExtraBold</vt:lpstr>
      <vt:lpstr>Montserrat Medium</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Patrik Szalai</dc:creator>
  <cp:lastModifiedBy>Patrik Szalai</cp:lastModifiedBy>
  <cp:revision>36</cp:revision>
  <cp:lastPrinted>2024-03-17T19:31:38Z</cp:lastPrinted>
  <dcterms:created xsi:type="dcterms:W3CDTF">2024-03-08T19:55:56Z</dcterms:created>
  <dcterms:modified xsi:type="dcterms:W3CDTF">2024-04-12T09:08:09Z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9d0b346-82e6-40ae-a519-c8eeee624421_Enabled">
    <vt:lpwstr>true</vt:lpwstr>
  </property>
  <property fmtid="{D5CDD505-2E9C-101B-9397-08002B2CF9AE}" pid="3" name="MSIP_Label_99d0b346-82e6-40ae-a519-c8eeee624421_SetDate">
    <vt:lpwstr>2024-03-12T17:44:42Z</vt:lpwstr>
  </property>
  <property fmtid="{D5CDD505-2E9C-101B-9397-08002B2CF9AE}" pid="4" name="MSIP_Label_99d0b346-82e6-40ae-a519-c8eeee624421_Method">
    <vt:lpwstr>Standard</vt:lpwstr>
  </property>
  <property fmtid="{D5CDD505-2E9C-101B-9397-08002B2CF9AE}" pid="5" name="MSIP_Label_99d0b346-82e6-40ae-a519-c8eeee624421_Name">
    <vt:lpwstr>C3</vt:lpwstr>
  </property>
  <property fmtid="{D5CDD505-2E9C-101B-9397-08002B2CF9AE}" pid="6" name="MSIP_Label_99d0b346-82e6-40ae-a519-c8eeee624421_SiteId">
    <vt:lpwstr>f6ea9c0b-a353-4f44-87e4-4784c07789c2</vt:lpwstr>
  </property>
  <property fmtid="{D5CDD505-2E9C-101B-9397-08002B2CF9AE}" pid="7" name="MSIP_Label_99d0b346-82e6-40ae-a519-c8eeee624421_ActionId">
    <vt:lpwstr>3aebca97-febc-45bf-8e3b-67fded03b283</vt:lpwstr>
  </property>
  <property fmtid="{D5CDD505-2E9C-101B-9397-08002B2CF9AE}" pid="8" name="MSIP_Label_99d0b346-82e6-40ae-a519-c8eeee624421_ContentBits">
    <vt:lpwstr>0</vt:lpwstr>
  </property>
</Properties>
</file>